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sldIdLst>
    <p:sldId id="332" r:id="rId3"/>
    <p:sldId id="547" r:id="rId4"/>
    <p:sldId id="548" r:id="rId5"/>
    <p:sldId id="549" r:id="rId6"/>
    <p:sldId id="550" r:id="rId7"/>
    <p:sldId id="551" r:id="rId8"/>
    <p:sldId id="552" r:id="rId9"/>
    <p:sldId id="553" r:id="rId10"/>
    <p:sldId id="554" r:id="rId11"/>
    <p:sldId id="555" r:id="rId12"/>
    <p:sldId id="556" r:id="rId13"/>
    <p:sldId id="557" r:id="rId14"/>
    <p:sldId id="558" r:id="rId15"/>
    <p:sldId id="566" r:id="rId16"/>
    <p:sldId id="559" r:id="rId17"/>
    <p:sldId id="561" r:id="rId18"/>
    <p:sldId id="560" r:id="rId19"/>
    <p:sldId id="562" r:id="rId20"/>
    <p:sldId id="563" r:id="rId21"/>
    <p:sldId id="564" r:id="rId22"/>
    <p:sldId id="565" r:id="rId23"/>
    <p:sldId id="383" r:id="rId24"/>
    <p:sldId id="382" r:id="rId25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C23365-D443-5B62-409A-8EA846FB82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CA6A1C2A-8A52-B8DD-7D65-C9C80A4FB3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7C975C88-0B18-0AE1-DEBD-FC7D84C671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F9169-9AA7-41EE-8A20-DF6D676A3952}" type="datetimeFigureOut">
              <a:rPr lang="nl-NL" smtClean="0"/>
              <a:t>17-2-2023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6050B782-6CBD-1D90-C04C-61DABC30DB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ADFB4941-8AD6-11DE-F5B1-C59DBC188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31AD4-F6FC-42B9-966D-B1F43D87FF87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12573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96E658-B250-CBE9-4339-54AF9A2CA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74A64262-DF8C-2C35-1DE4-0AF8BB7FC8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BE87591B-70D6-F6E5-CC27-FCB8E68F4D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F9169-9AA7-41EE-8A20-DF6D676A3952}" type="datetimeFigureOut">
              <a:rPr lang="nl-NL" smtClean="0"/>
              <a:t>17-2-2023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D7B2102F-99EF-0CF6-BB97-9265CF9253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4CA5C75D-7127-E539-6445-854EB6BD6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31AD4-F6FC-42B9-966D-B1F43D87FF87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992225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FFA94418-D65A-6666-56EE-B9F66FBD6FE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7105837F-B699-5DF6-BA8A-16EE1529A9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BE2B6445-15C0-5D4E-D5A3-1C0BCFEC42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F9169-9AA7-41EE-8A20-DF6D676A3952}" type="datetimeFigureOut">
              <a:rPr lang="nl-NL" smtClean="0"/>
              <a:t>17-2-2023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02057236-E87F-29E5-5056-5455AE8846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7D9ECC3C-1ACC-DC12-D748-02A7D35C1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31AD4-F6FC-42B9-966D-B1F43D87FF87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75454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192040-E331-4C28-A520-60E67DCA0B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NL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E9345E-3F0D-46A2-B5F9-130EEABF87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NL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5C6DBC9-340D-4BF0-8429-4D3A72D4223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838199" y="6356349"/>
            <a:ext cx="6947263" cy="365125"/>
          </a:xfrm>
        </p:spPr>
        <p:txBody>
          <a:bodyPr/>
          <a:lstStyle/>
          <a:p>
            <a:pPr algn="l"/>
            <a:r>
              <a:rPr lang="en-US" b="1"/>
              <a:t>Arba Minch University | MHS-641</a:t>
            </a:r>
            <a:endParaRPr lang="en-NL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511E7B6-A66E-4D9F-A9AA-EB94A4A634BE}"/>
              </a:ext>
            </a:extLst>
          </p:cNvPr>
          <p:cNvCxnSpPr/>
          <p:nvPr userDrawn="1"/>
        </p:nvCxnSpPr>
        <p:spPr>
          <a:xfrm>
            <a:off x="838200" y="6176963"/>
            <a:ext cx="1051560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49280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0AB1F-CDFE-46E1-A9C8-A513D8DE8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C16BA3-A71E-44E2-B058-FFE4F2E098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AD592B-A1E1-4D88-A1F8-3881BEDCE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49"/>
            <a:ext cx="6633754" cy="365125"/>
          </a:xfrm>
        </p:spPr>
        <p:txBody>
          <a:bodyPr/>
          <a:lstStyle>
            <a:lvl1pPr>
              <a:defRPr/>
            </a:lvl1pPr>
          </a:lstStyle>
          <a:p>
            <a:pPr algn="l"/>
            <a:r>
              <a:rPr lang="en-US" b="1"/>
              <a:t>Arba Minch University | MHS-641</a:t>
            </a:r>
            <a:endParaRPr lang="en-NL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37D2CAD-5E03-4ABD-8DDA-F3F64AB5F233}"/>
              </a:ext>
            </a:extLst>
          </p:cNvPr>
          <p:cNvCxnSpPr/>
          <p:nvPr userDrawn="1"/>
        </p:nvCxnSpPr>
        <p:spPr>
          <a:xfrm>
            <a:off x="838200" y="1696267"/>
            <a:ext cx="1051560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A1DCF27-EBF2-472F-A292-C1966CE81AA9}"/>
              </a:ext>
            </a:extLst>
          </p:cNvPr>
          <p:cNvCxnSpPr/>
          <p:nvPr userDrawn="1"/>
        </p:nvCxnSpPr>
        <p:spPr>
          <a:xfrm>
            <a:off x="838200" y="6176963"/>
            <a:ext cx="1051560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10">
            <a:extLst>
              <a:ext uri="{FF2B5EF4-FFF2-40B4-BE49-F238E27FC236}">
                <a16:creationId xmlns:a16="http://schemas.microsoft.com/office/drawing/2014/main" id="{68768490-8958-4953-BFBD-63F7FD3753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AD5609-607D-4CD1-904A-8E2759BC51F4}" type="slidenum">
              <a:rPr lang="en-NL" smtClean="0"/>
              <a:t>‹nr.›</a:t>
            </a:fld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7308635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4EDA60-E8FC-4BCC-B25A-E8294ED0B2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AF8775-C7A4-4AE0-971E-445552C8C3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8C81F8-4718-4F73-9D00-02E653CB4F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199" y="6356349"/>
            <a:ext cx="6398623" cy="365125"/>
          </a:xfrm>
        </p:spPr>
        <p:txBody>
          <a:bodyPr/>
          <a:lstStyle>
            <a:lvl1pPr>
              <a:defRPr/>
            </a:lvl1pPr>
          </a:lstStyle>
          <a:p>
            <a:pPr algn="l"/>
            <a:r>
              <a:rPr lang="en-US" b="1"/>
              <a:t>Arba Minch University | MHS-641</a:t>
            </a:r>
            <a:endParaRPr lang="en-NL" dirty="0"/>
          </a:p>
        </p:txBody>
      </p:sp>
      <p:sp>
        <p:nvSpPr>
          <p:cNvPr id="8" name="Slide Number Placeholder 10">
            <a:extLst>
              <a:ext uri="{FF2B5EF4-FFF2-40B4-BE49-F238E27FC236}">
                <a16:creationId xmlns:a16="http://schemas.microsoft.com/office/drawing/2014/main" id="{16E5C7BF-0DAE-4067-B0A8-F3FAC63059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AD5609-607D-4CD1-904A-8E2759BC51F4}" type="slidenum">
              <a:rPr lang="en-NL" smtClean="0"/>
              <a:t>‹nr.›</a:t>
            </a:fld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4908246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8041F-2560-40B3-AF27-705AE6A8D8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075A7D-13B8-408B-94C4-FB10B181FB9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15D675-64E3-46D7-8A92-CC8D51AA4D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4C1A6A-6FAF-4C90-9406-B09557C6EE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199" y="6356349"/>
            <a:ext cx="6437811" cy="365125"/>
          </a:xfrm>
        </p:spPr>
        <p:txBody>
          <a:bodyPr/>
          <a:lstStyle>
            <a:lvl1pPr>
              <a:defRPr/>
            </a:lvl1pPr>
          </a:lstStyle>
          <a:p>
            <a:pPr algn="l"/>
            <a:r>
              <a:rPr lang="en-US" b="1"/>
              <a:t>Arba Minch University | MHS-641</a:t>
            </a:r>
            <a:endParaRPr lang="en-NL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BF7FDF6-BD41-4F7B-848C-A859198B431C}"/>
              </a:ext>
            </a:extLst>
          </p:cNvPr>
          <p:cNvCxnSpPr/>
          <p:nvPr userDrawn="1"/>
        </p:nvCxnSpPr>
        <p:spPr>
          <a:xfrm>
            <a:off x="838200" y="1690688"/>
            <a:ext cx="1051560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07CC815-D160-459C-BD59-81105FA1AEB2}"/>
              </a:ext>
            </a:extLst>
          </p:cNvPr>
          <p:cNvCxnSpPr/>
          <p:nvPr userDrawn="1"/>
        </p:nvCxnSpPr>
        <p:spPr>
          <a:xfrm>
            <a:off x="838200" y="6176963"/>
            <a:ext cx="1051560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10">
            <a:extLst>
              <a:ext uri="{FF2B5EF4-FFF2-40B4-BE49-F238E27FC236}">
                <a16:creationId xmlns:a16="http://schemas.microsoft.com/office/drawing/2014/main" id="{6C604B06-72EE-4B58-A217-4FCD48E2B3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AD5609-607D-4CD1-904A-8E2759BC51F4}" type="slidenum">
              <a:rPr lang="en-NL" smtClean="0"/>
              <a:t>‹nr.›</a:t>
            </a:fld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51614518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D695F9-2E1F-4D88-8B15-D46C49BF38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1B1E27-F824-4893-AA80-D26FE7B8F7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5728F-7F40-4907-9453-D02A0227A1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AB14DC8-477F-47C4-89FE-68A5C84C995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9EA86E-A56D-4C38-BBB7-5EDEB738675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5C6A7E5-6FAB-4182-9AEA-167E045DC1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49"/>
            <a:ext cx="6542314" cy="365125"/>
          </a:xfrm>
        </p:spPr>
        <p:txBody>
          <a:bodyPr/>
          <a:lstStyle>
            <a:lvl1pPr>
              <a:defRPr/>
            </a:lvl1pPr>
          </a:lstStyle>
          <a:p>
            <a:pPr algn="l"/>
            <a:r>
              <a:rPr lang="en-US" b="1"/>
              <a:t>Arba Minch University | MHS-641</a:t>
            </a:r>
            <a:endParaRPr lang="en-NL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3F061A3-CE6A-4694-AF9B-9DFFE6F1BF50}"/>
              </a:ext>
            </a:extLst>
          </p:cNvPr>
          <p:cNvCxnSpPr/>
          <p:nvPr userDrawn="1"/>
        </p:nvCxnSpPr>
        <p:spPr>
          <a:xfrm>
            <a:off x="838200" y="1690688"/>
            <a:ext cx="1051560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3DCF800-3490-403A-A785-4C3A00F0A9D3}"/>
              </a:ext>
            </a:extLst>
          </p:cNvPr>
          <p:cNvCxnSpPr/>
          <p:nvPr userDrawn="1"/>
        </p:nvCxnSpPr>
        <p:spPr>
          <a:xfrm>
            <a:off x="838200" y="6190888"/>
            <a:ext cx="1051560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10">
            <a:extLst>
              <a:ext uri="{FF2B5EF4-FFF2-40B4-BE49-F238E27FC236}">
                <a16:creationId xmlns:a16="http://schemas.microsoft.com/office/drawing/2014/main" id="{01FA7C61-0115-4612-A4E9-C82515D6A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AD5609-607D-4CD1-904A-8E2759BC51F4}" type="slidenum">
              <a:rPr lang="en-NL" smtClean="0"/>
              <a:t>‹nr.›</a:t>
            </a:fld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79390788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997017-1166-4774-8E96-ACDDE1469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6F2C95-A476-4A0C-BCCF-D63A3EBC3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199" y="6356349"/>
            <a:ext cx="6516189" cy="365125"/>
          </a:xfrm>
        </p:spPr>
        <p:txBody>
          <a:bodyPr/>
          <a:lstStyle>
            <a:lvl1pPr>
              <a:defRPr/>
            </a:lvl1pPr>
          </a:lstStyle>
          <a:p>
            <a:pPr algn="l"/>
            <a:r>
              <a:rPr lang="en-US" b="1"/>
              <a:t>Arba Minch University | MHS-641</a:t>
            </a:r>
            <a:endParaRPr lang="en-NL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B2CB6CE-628C-4249-AB02-99660687BE9E}"/>
              </a:ext>
            </a:extLst>
          </p:cNvPr>
          <p:cNvCxnSpPr/>
          <p:nvPr userDrawn="1"/>
        </p:nvCxnSpPr>
        <p:spPr>
          <a:xfrm>
            <a:off x="838200" y="1690688"/>
            <a:ext cx="1051560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C66BD51-C7D5-47CE-803D-E399947622FD}"/>
              </a:ext>
            </a:extLst>
          </p:cNvPr>
          <p:cNvCxnSpPr/>
          <p:nvPr userDrawn="1"/>
        </p:nvCxnSpPr>
        <p:spPr>
          <a:xfrm>
            <a:off x="838200" y="6190888"/>
            <a:ext cx="1051560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10">
            <a:extLst>
              <a:ext uri="{FF2B5EF4-FFF2-40B4-BE49-F238E27FC236}">
                <a16:creationId xmlns:a16="http://schemas.microsoft.com/office/drawing/2014/main" id="{2C04C5E7-3F5A-426F-8A62-BF9EB2CF59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AD5609-607D-4CD1-904A-8E2759BC51F4}" type="slidenum">
              <a:rPr lang="en-NL" smtClean="0"/>
              <a:t>‹nr.›</a:t>
            </a:fld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80966029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0CC8862-12F2-44F3-A77D-01E0E205CD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199" y="6356349"/>
            <a:ext cx="6463937" cy="365125"/>
          </a:xfrm>
        </p:spPr>
        <p:txBody>
          <a:bodyPr/>
          <a:lstStyle>
            <a:lvl1pPr>
              <a:defRPr/>
            </a:lvl1pPr>
          </a:lstStyle>
          <a:p>
            <a:pPr algn="l"/>
            <a:r>
              <a:rPr lang="en-US" b="1"/>
              <a:t>Arba Minch University | MHS-641</a:t>
            </a:r>
            <a:endParaRPr lang="en-NL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DE0B5E2-6E00-460D-95B6-C02CC8A1D239}"/>
              </a:ext>
            </a:extLst>
          </p:cNvPr>
          <p:cNvCxnSpPr/>
          <p:nvPr userDrawn="1"/>
        </p:nvCxnSpPr>
        <p:spPr>
          <a:xfrm>
            <a:off x="838200" y="6190888"/>
            <a:ext cx="1051560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10">
            <a:extLst>
              <a:ext uri="{FF2B5EF4-FFF2-40B4-BE49-F238E27FC236}">
                <a16:creationId xmlns:a16="http://schemas.microsoft.com/office/drawing/2014/main" id="{F3433628-92F4-41E9-A4A3-1F5D839B0E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AD5609-607D-4CD1-904A-8E2759BC51F4}" type="slidenum">
              <a:rPr lang="en-NL" smtClean="0"/>
              <a:t>‹nr.›</a:t>
            </a:fld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58581599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A9B1B1-C3CB-45AC-A1F0-08412BD3BF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A99760-F7B5-4646-B1AB-6AF9C67F90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520345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1D0B1A-1034-4067-8E67-2F031A197D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399"/>
            <a:ext cx="3932237" cy="4133483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BB1838-CDE4-4F56-AF08-810A76BCD4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49"/>
            <a:ext cx="6411686" cy="365125"/>
          </a:xfrm>
        </p:spPr>
        <p:txBody>
          <a:bodyPr/>
          <a:lstStyle>
            <a:lvl1pPr>
              <a:defRPr/>
            </a:lvl1pPr>
          </a:lstStyle>
          <a:p>
            <a:pPr algn="l"/>
            <a:r>
              <a:rPr lang="en-US" b="1"/>
              <a:t>Arba Minch University | MHS-641</a:t>
            </a:r>
            <a:endParaRPr lang="en-NL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A9EFD97-BEF1-4E2E-881F-9FD24BFEEADC}"/>
              </a:ext>
            </a:extLst>
          </p:cNvPr>
          <p:cNvCxnSpPr/>
          <p:nvPr userDrawn="1"/>
        </p:nvCxnSpPr>
        <p:spPr>
          <a:xfrm>
            <a:off x="838200" y="6190888"/>
            <a:ext cx="1051560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10">
            <a:extLst>
              <a:ext uri="{FF2B5EF4-FFF2-40B4-BE49-F238E27FC236}">
                <a16:creationId xmlns:a16="http://schemas.microsoft.com/office/drawing/2014/main" id="{8A287013-805B-4337-86DE-39D3B0305B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AD5609-607D-4CD1-904A-8E2759BC51F4}" type="slidenum">
              <a:rPr lang="en-NL" smtClean="0"/>
              <a:t>‹nr.›</a:t>
            </a:fld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3264729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542C38C-0105-F6AB-51F2-2062C5CE0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414E321-8456-6198-18EB-9A320CFF90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5A17C4DD-1C39-C2A1-B257-DE064477DE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F9169-9AA7-41EE-8A20-DF6D676A3952}" type="datetimeFigureOut">
              <a:rPr lang="nl-NL" smtClean="0"/>
              <a:t>17-2-2023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8D00AEE5-BBAB-1284-0651-EDFD2999CD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AF067E08-57E0-D6CC-9ADA-D285B1D228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31AD4-F6FC-42B9-966D-B1F43D87FF87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8674434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DE85AF-C3EF-4E90-87DA-44F10AEBB0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2314CDC-371E-425C-9107-EAD1095F9FB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520345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2E15D7-B3A5-49EB-AC70-B5DB8B70A5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399"/>
            <a:ext cx="3932237" cy="4133483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321A58-FB24-49C7-950F-0D4D966753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199" y="6356349"/>
            <a:ext cx="6790509" cy="365125"/>
          </a:xfrm>
        </p:spPr>
        <p:txBody>
          <a:bodyPr/>
          <a:lstStyle>
            <a:lvl1pPr>
              <a:defRPr/>
            </a:lvl1pPr>
          </a:lstStyle>
          <a:p>
            <a:pPr algn="l"/>
            <a:r>
              <a:rPr lang="en-US" b="1"/>
              <a:t>Arba Minch University | MHS-641</a:t>
            </a:r>
            <a:endParaRPr lang="en-NL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51879F6-E20E-47F8-ABC0-58E5CCC0E424}"/>
              </a:ext>
            </a:extLst>
          </p:cNvPr>
          <p:cNvCxnSpPr/>
          <p:nvPr userDrawn="1"/>
        </p:nvCxnSpPr>
        <p:spPr>
          <a:xfrm>
            <a:off x="838200" y="6190888"/>
            <a:ext cx="1051560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10">
            <a:extLst>
              <a:ext uri="{FF2B5EF4-FFF2-40B4-BE49-F238E27FC236}">
                <a16:creationId xmlns:a16="http://schemas.microsoft.com/office/drawing/2014/main" id="{2A47810A-1F41-4B62-9ED6-D7C3C2A05E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AD5609-607D-4CD1-904A-8E2759BC51F4}" type="slidenum">
              <a:rPr lang="en-NL" smtClean="0"/>
              <a:t>‹nr.›</a:t>
            </a:fld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85130957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59756-8E99-4A0F-B5D0-5A4B6B9CA1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83F6254-546D-414D-ABCD-77DFEF02A6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912E14-FC44-468C-9C78-85CA53CFD8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199" y="6356349"/>
            <a:ext cx="6607629" cy="365125"/>
          </a:xfrm>
        </p:spPr>
        <p:txBody>
          <a:bodyPr/>
          <a:lstStyle>
            <a:lvl1pPr>
              <a:defRPr/>
            </a:lvl1pPr>
          </a:lstStyle>
          <a:p>
            <a:pPr algn="l"/>
            <a:r>
              <a:rPr lang="en-US" b="1"/>
              <a:t>Arba Minch University | MHS-641</a:t>
            </a:r>
            <a:endParaRPr lang="en-NL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3E07B54-653E-4B96-B51A-9CC65CB94BD8}"/>
              </a:ext>
            </a:extLst>
          </p:cNvPr>
          <p:cNvCxnSpPr/>
          <p:nvPr userDrawn="1"/>
        </p:nvCxnSpPr>
        <p:spPr>
          <a:xfrm>
            <a:off x="838200" y="1690688"/>
            <a:ext cx="1051560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1DB8CF2-137A-4317-AED2-16C2E298EEFF}"/>
              </a:ext>
            </a:extLst>
          </p:cNvPr>
          <p:cNvCxnSpPr/>
          <p:nvPr userDrawn="1"/>
        </p:nvCxnSpPr>
        <p:spPr>
          <a:xfrm>
            <a:off x="838200" y="6190888"/>
            <a:ext cx="1051560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10">
            <a:extLst>
              <a:ext uri="{FF2B5EF4-FFF2-40B4-BE49-F238E27FC236}">
                <a16:creationId xmlns:a16="http://schemas.microsoft.com/office/drawing/2014/main" id="{7E978C40-6ED9-4831-A664-5FDF82195D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AD5609-607D-4CD1-904A-8E2759BC51F4}" type="slidenum">
              <a:rPr lang="en-NL" smtClean="0"/>
              <a:t>‹nr.›</a:t>
            </a:fld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29992482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0946E4-CD23-401C-997C-DCE04145574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5CDB39-6B20-4F4A-8878-24EDBCFD56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5E917A-FB22-4B77-B376-AB49D5A16A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49"/>
            <a:ext cx="6411686" cy="365125"/>
          </a:xfrm>
        </p:spPr>
        <p:txBody>
          <a:bodyPr/>
          <a:lstStyle>
            <a:lvl1pPr>
              <a:defRPr/>
            </a:lvl1pPr>
          </a:lstStyle>
          <a:p>
            <a:pPr algn="l"/>
            <a:r>
              <a:rPr lang="en-US" b="1"/>
              <a:t>Arba Minch University | MHS-641</a:t>
            </a:r>
            <a:endParaRPr lang="en-NL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322C64D-F57C-43F5-BA03-7D51A9FF3D0B}"/>
              </a:ext>
            </a:extLst>
          </p:cNvPr>
          <p:cNvCxnSpPr/>
          <p:nvPr userDrawn="1"/>
        </p:nvCxnSpPr>
        <p:spPr>
          <a:xfrm>
            <a:off x="838200" y="6190888"/>
            <a:ext cx="1051560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10">
            <a:extLst>
              <a:ext uri="{FF2B5EF4-FFF2-40B4-BE49-F238E27FC236}">
                <a16:creationId xmlns:a16="http://schemas.microsoft.com/office/drawing/2014/main" id="{8A26CB54-B2D2-476F-97D8-6C48E6660F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AD5609-607D-4CD1-904A-8E2759BC51F4}" type="slidenum">
              <a:rPr lang="en-NL" smtClean="0"/>
              <a:t>‹nr.›</a:t>
            </a:fld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40752918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2C4CD3-0C24-F261-0E2B-D56A45E0AF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71846CE6-A72C-A913-05BB-A6C54A0967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9EBF48EF-348F-5C8C-E5E5-468CFCE70E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F9169-9AA7-41EE-8A20-DF6D676A3952}" type="datetimeFigureOut">
              <a:rPr lang="nl-NL" smtClean="0"/>
              <a:t>17-2-2023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94A18D47-0654-6D3B-7E45-1BD2C8F44A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7C4445CE-C568-B86F-B30B-0A11EFBA1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31AD4-F6FC-42B9-966D-B1F43D87FF87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41846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9114B1-F74B-0FAC-D4C8-4944DDB04D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8552876-32B6-CDE5-B85B-4B803EE174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59ACA3C6-7759-3CD8-64BB-020882A71B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BA4B6C4A-0132-6FA9-48C4-8C92B49570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F9169-9AA7-41EE-8A20-DF6D676A3952}" type="datetimeFigureOut">
              <a:rPr lang="nl-NL" smtClean="0"/>
              <a:t>17-2-2023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359264AF-1F2C-A4F8-533C-8983A3508C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BAEBB85A-F7DA-22A3-4891-28BE6FA88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31AD4-F6FC-42B9-966D-B1F43D87FF87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779032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50A447-970F-9263-98EF-D60BA69249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D9AB22B8-1344-270F-F930-1F84BC7107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09550E27-F4A2-F09B-E296-5ACD6EA562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7BCF4258-10AB-3DA9-9F0A-322DAAF560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E66ACE87-0A04-DD9E-C2AC-723F7CFA76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99D2B244-2DB8-9ACB-BC1C-120B408811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F9169-9AA7-41EE-8A20-DF6D676A3952}" type="datetimeFigureOut">
              <a:rPr lang="nl-NL" smtClean="0"/>
              <a:t>17-2-2023</a:t>
            </a:fld>
            <a:endParaRPr lang="nl-NL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02E21F3A-5D39-B90A-FD0B-59C512BD75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70FEA0EF-A707-5D3C-A096-607D32BD4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31AD4-F6FC-42B9-966D-B1F43D87FF87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596114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32FCDF2-08A1-DDC4-97AA-F79772AEEF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4417E602-DA26-966B-356F-B890CAA920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F9169-9AA7-41EE-8A20-DF6D676A3952}" type="datetimeFigureOut">
              <a:rPr lang="nl-NL" smtClean="0"/>
              <a:t>17-2-2023</a:t>
            </a:fld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F54EE206-9EEB-11B7-DFB9-609341410C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ACDF7AA9-0DFA-B3AC-C9DF-5B8DEB445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31AD4-F6FC-42B9-966D-B1F43D87FF87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347962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87809159-5BF0-82E7-926F-0A26F892B3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F9169-9AA7-41EE-8A20-DF6D676A3952}" type="datetimeFigureOut">
              <a:rPr lang="nl-NL" smtClean="0"/>
              <a:t>17-2-2023</a:t>
            </a:fld>
            <a:endParaRPr lang="nl-NL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F0DD3C7D-C66E-8566-9343-3186BC2D57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44264E97-71ED-1C6A-1AFB-D7DE6BEC50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31AD4-F6FC-42B9-966D-B1F43D87FF87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734951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E0D68E7-CA41-E375-BD45-E23056638F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3A9C500-7C2E-2126-731D-6B9F0AF71E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25DE29D6-F60B-77A6-7ECE-976AA9967E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843B2832-0527-8F35-F03E-CD88ED4AD6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F9169-9AA7-41EE-8A20-DF6D676A3952}" type="datetimeFigureOut">
              <a:rPr lang="nl-NL" smtClean="0"/>
              <a:t>17-2-2023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BDB5FBD5-2A22-4150-2991-4205D17F5A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4205C87D-2157-EC7B-B19C-436157394B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31AD4-F6FC-42B9-966D-B1F43D87FF87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58355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871E591-C893-7D55-61F1-C514445B43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E8FB1343-C843-5634-B101-AF41ADA4DB3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370151CE-1C10-F8BF-5C8D-E45C1317C3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5CAE61DF-3618-063D-1E61-FAB2E65500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F9169-9AA7-41EE-8A20-DF6D676A3952}" type="datetimeFigureOut">
              <a:rPr lang="nl-NL" smtClean="0"/>
              <a:t>17-2-2023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D2A102A5-3C1B-35E2-4D49-3988062621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045EA91E-3B1C-9303-328B-338EE4C0D1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31AD4-F6FC-42B9-966D-B1F43D87FF87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336416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2E83B81C-D018-5BD1-5858-2271D1F1A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46461E8A-1DDE-CA42-C7D3-7CFF574D5C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CB3E0377-5262-5510-DA40-F436EC5FA1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FF9169-9AA7-41EE-8A20-DF6D676A3952}" type="datetimeFigureOut">
              <a:rPr lang="nl-NL" smtClean="0"/>
              <a:t>17-2-2023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3BEA31D6-42D9-57D7-F0E6-9B98B49A1E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35B6E14-8F56-F207-DCB9-FE72AE848A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C31AD4-F6FC-42B9-966D-B1F43D87FF87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902914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C04D7F7-F9E9-47E9-8BBE-7F77E92DC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NL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9B94F2-57DE-4268-BFB3-9CFBB8CF89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86BF0F-D3BA-4AFE-9511-AD270503CC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35634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pPr algn="l"/>
            <a:r>
              <a:rPr lang="en-US" b="1"/>
              <a:t>Arba Minch University | MHS-641</a:t>
            </a:r>
            <a:endParaRPr lang="en-NL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0E7B8BB3-D932-4232-B950-CD03AAE05F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AD5609-607D-4CD1-904A-8E2759BC51F4}" type="slidenum">
              <a:rPr lang="en-NL" smtClean="0"/>
              <a:t>‹nr.›</a:t>
            </a:fld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8485079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D6FE52-8583-4FD7-9C2B-97C3F902A46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Module 5.2</a:t>
            </a:r>
            <a:br>
              <a:rPr lang="en-US" dirty="0"/>
            </a:br>
            <a:r>
              <a:rPr lang="en-US" dirty="0"/>
              <a:t>Plotting on a Map</a:t>
            </a:r>
            <a:endParaRPr lang="en-NL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ABC1E21-B9C9-456F-BB82-DB96802F390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Python for Data Processing</a:t>
            </a:r>
          </a:p>
        </p:txBody>
      </p:sp>
    </p:spTree>
    <p:extLst>
      <p:ext uri="{BB962C8B-B14F-4D97-AF65-F5344CB8AC3E}">
        <p14:creationId xmlns:p14="http://schemas.microsoft.com/office/powerpoint/2010/main" val="17937562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F9EFD9-EA0D-87F4-0203-C71A7959B6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Plotting</a:t>
            </a:r>
            <a:r>
              <a:rPr lang="nl-NL" dirty="0"/>
              <a:t> points on a map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37533E98-7C6C-D95D-BDE6-D0903ED75D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7AD5609-607D-4CD1-904A-8E2759BC51F4}" type="slidenum">
              <a:rPr kumimoji="0" lang="en-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NL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D9636CE5-3E39-4269-F788-767F16A768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085114" cy="4351338"/>
          </a:xfrm>
        </p:spPr>
        <p:txBody>
          <a:bodyPr/>
          <a:lstStyle/>
          <a:p>
            <a:r>
              <a:rPr lang="nl-NL" dirty="0"/>
              <a:t>Using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function</a:t>
            </a:r>
            <a:r>
              <a:rPr lang="nl-NL" dirty="0"/>
              <a:t> </a:t>
            </a:r>
            <a:r>
              <a:rPr lang="nl-NL" dirty="0" err="1"/>
              <a:t>ax.scatter</a:t>
            </a:r>
            <a:r>
              <a:rPr lang="nl-NL" dirty="0"/>
              <a:t>(), you can </a:t>
            </a:r>
            <a:r>
              <a:rPr lang="nl-NL" dirty="0" err="1"/>
              <a:t>add</a:t>
            </a:r>
            <a:r>
              <a:rPr lang="nl-NL" dirty="0"/>
              <a:t> points </a:t>
            </a:r>
            <a:r>
              <a:rPr lang="nl-NL" dirty="0" err="1"/>
              <a:t>to</a:t>
            </a:r>
            <a:r>
              <a:rPr lang="nl-NL" dirty="0"/>
              <a:t> a map</a:t>
            </a:r>
          </a:p>
          <a:p>
            <a:r>
              <a:rPr lang="nl-NL" dirty="0"/>
              <a:t>You need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coordinates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points</a:t>
            </a:r>
          </a:p>
          <a:p>
            <a:r>
              <a:rPr lang="nl-NL" dirty="0"/>
              <a:t>We can change </a:t>
            </a:r>
            <a:r>
              <a:rPr lang="nl-NL" dirty="0" err="1"/>
              <a:t>color</a:t>
            </a:r>
            <a:r>
              <a:rPr lang="nl-NL" dirty="0"/>
              <a:t>, </a:t>
            </a:r>
            <a:r>
              <a:rPr lang="nl-NL" dirty="0" err="1"/>
              <a:t>size</a:t>
            </a:r>
            <a:r>
              <a:rPr lang="nl-NL" dirty="0"/>
              <a:t> or </a:t>
            </a:r>
            <a:r>
              <a:rPr lang="nl-NL" dirty="0" err="1"/>
              <a:t>shape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show some information</a:t>
            </a:r>
          </a:p>
          <a:p>
            <a:pPr marL="0" indent="0">
              <a:buNone/>
            </a:pPr>
            <a:endParaRPr lang="nl-NL" dirty="0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614952B2-AB9F-185A-F476-5A320B766E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0571" y="1870074"/>
            <a:ext cx="4742139" cy="4174218"/>
          </a:xfrm>
          <a:prstGeom prst="rect">
            <a:avLst/>
          </a:prstGeom>
        </p:spPr>
      </p:pic>
      <p:sp>
        <p:nvSpPr>
          <p:cNvPr id="13" name="Tijdelijke aanduiding voor voettekst 3">
            <a:extLst>
              <a:ext uri="{FF2B5EF4-FFF2-40B4-BE49-F238E27FC236}">
                <a16:creationId xmlns:a16="http://schemas.microsoft.com/office/drawing/2014/main" id="{6F43710F-6300-94BB-EE9D-BBDD1E755C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49"/>
            <a:ext cx="6633754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Arba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Minch University | Python training</a:t>
            </a:r>
          </a:p>
        </p:txBody>
      </p:sp>
    </p:spTree>
    <p:extLst>
      <p:ext uri="{BB962C8B-B14F-4D97-AF65-F5344CB8AC3E}">
        <p14:creationId xmlns:p14="http://schemas.microsoft.com/office/powerpoint/2010/main" val="1617689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F9EFD9-EA0D-87F4-0203-C71A7959B6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Plotting</a:t>
            </a:r>
            <a:r>
              <a:rPr lang="nl-NL" dirty="0"/>
              <a:t> points on a map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37533E98-7C6C-D95D-BDE6-D0903ED75D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7AD5609-607D-4CD1-904A-8E2759BC51F4}" type="slidenum">
              <a:rPr kumimoji="0" lang="en-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NL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D9636CE5-3E39-4269-F788-767F16A768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 dirty="0"/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F76CCA9B-00C3-90AE-7A8D-2684E7E595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7821" y="320674"/>
            <a:ext cx="5734179" cy="1325564"/>
          </a:xfrm>
          <a:prstGeom prst="rect">
            <a:avLst/>
          </a:prstGeom>
        </p:spPr>
      </p:pic>
      <p:pic>
        <p:nvPicPr>
          <p:cNvPr id="12" name="Afbeelding 11">
            <a:extLst>
              <a:ext uri="{FF2B5EF4-FFF2-40B4-BE49-F238E27FC236}">
                <a16:creationId xmlns:a16="http://schemas.microsoft.com/office/drawing/2014/main" id="{C2FB97F6-92B4-9731-CF74-6F1A3D4194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0791" y="1752025"/>
            <a:ext cx="6250417" cy="510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864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F9EFD9-EA0D-87F4-0203-C71A7959B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621833" cy="1325563"/>
          </a:xfrm>
        </p:spPr>
        <p:txBody>
          <a:bodyPr/>
          <a:lstStyle/>
          <a:p>
            <a:r>
              <a:rPr lang="nl-NL" dirty="0" err="1"/>
              <a:t>Plotting</a:t>
            </a:r>
            <a:r>
              <a:rPr lang="nl-NL" dirty="0"/>
              <a:t> points on a map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37533E98-7C6C-D95D-BDE6-D0903ED75D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7AD5609-607D-4CD1-904A-8E2759BC51F4}" type="slidenum">
              <a:rPr kumimoji="0" lang="en-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NL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D9636CE5-3E39-4269-F788-767F16A768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 dirty="0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1BD0353E-897B-92B5-6D54-1E1113CCE5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8306" y="1802642"/>
            <a:ext cx="6235388" cy="5055358"/>
          </a:xfrm>
          <a:prstGeom prst="rect">
            <a:avLst/>
          </a:prstGeom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6ABAFC5D-E251-7556-456D-219815D6D8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4514" y="555068"/>
            <a:ext cx="7097486" cy="1060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279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F9EFD9-EA0D-87F4-0203-C71A7959B6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Geopandas</a:t>
            </a:r>
            <a:endParaRPr lang="nl-NL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37533E98-7C6C-D95D-BDE6-D0903ED75D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7AD5609-607D-4CD1-904A-8E2759BC51F4}" type="slidenum">
              <a:rPr kumimoji="0" lang="en-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NL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D9636CE5-3E39-4269-F788-767F16A768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515599" cy="4351338"/>
          </a:xfrm>
        </p:spPr>
        <p:txBody>
          <a:bodyPr/>
          <a:lstStyle/>
          <a:p>
            <a:r>
              <a:rPr lang="nl-NL" dirty="0" err="1"/>
              <a:t>Geopandas</a:t>
            </a:r>
            <a:r>
              <a:rPr lang="nl-NL" dirty="0"/>
              <a:t> is </a:t>
            </a:r>
            <a:r>
              <a:rPr lang="nl-NL" dirty="0" err="1"/>
              <a:t>just</a:t>
            </a:r>
            <a:r>
              <a:rPr lang="nl-NL" dirty="0"/>
              <a:t> like </a:t>
            </a:r>
            <a:r>
              <a:rPr lang="nl-NL" dirty="0" err="1"/>
              <a:t>pandas</a:t>
            </a:r>
            <a:r>
              <a:rPr lang="nl-NL" dirty="0"/>
              <a:t>, but </a:t>
            </a:r>
            <a:r>
              <a:rPr lang="nl-NL" dirty="0" err="1"/>
              <a:t>it</a:t>
            </a:r>
            <a:r>
              <a:rPr lang="nl-NL" dirty="0"/>
              <a:t> can store </a:t>
            </a:r>
            <a:r>
              <a:rPr lang="nl-NL" dirty="0" err="1"/>
              <a:t>geographical</a:t>
            </a:r>
            <a:r>
              <a:rPr lang="nl-NL" dirty="0"/>
              <a:t> data </a:t>
            </a:r>
            <a:r>
              <a:rPr lang="nl-NL" dirty="0" err="1"/>
              <a:t>very</a:t>
            </a:r>
            <a:r>
              <a:rPr lang="nl-NL" dirty="0"/>
              <a:t> well (</a:t>
            </a:r>
            <a:r>
              <a:rPr lang="nl-NL" dirty="0" err="1"/>
              <a:t>inside</a:t>
            </a:r>
            <a:r>
              <a:rPr lang="nl-NL" dirty="0"/>
              <a:t> a </a:t>
            </a:r>
            <a:r>
              <a:rPr lang="nl-NL" b="1" dirty="0" err="1"/>
              <a:t>Geo</a:t>
            </a:r>
            <a:r>
              <a:rPr lang="nl-NL" dirty="0" err="1"/>
              <a:t>DataFrame</a:t>
            </a:r>
            <a:r>
              <a:rPr lang="nl-NL" dirty="0"/>
              <a:t>)</a:t>
            </a:r>
          </a:p>
          <a:p>
            <a:pPr lvl="1"/>
            <a:r>
              <a:rPr lang="en-US" dirty="0"/>
              <a:t>Points; Lines; Polygons</a:t>
            </a:r>
            <a:endParaRPr lang="nl-NL" dirty="0"/>
          </a:p>
          <a:p>
            <a:r>
              <a:rPr lang="nl-NL" dirty="0"/>
              <a:t>Some relevant </a:t>
            </a:r>
            <a:r>
              <a:rPr lang="nl-NL" dirty="0" err="1"/>
              <a:t>uses</a:t>
            </a:r>
            <a:endParaRPr lang="nl-NL" dirty="0"/>
          </a:p>
          <a:p>
            <a:pPr lvl="1"/>
            <a:r>
              <a:rPr lang="nl-NL" dirty="0" err="1"/>
              <a:t>Loading</a:t>
            </a:r>
            <a:r>
              <a:rPr lang="nl-NL" dirty="0"/>
              <a:t> and </a:t>
            </a:r>
            <a:r>
              <a:rPr lang="nl-NL" dirty="0" err="1"/>
              <a:t>plotting</a:t>
            </a:r>
            <a:r>
              <a:rPr lang="nl-NL" dirty="0"/>
              <a:t> </a:t>
            </a:r>
            <a:r>
              <a:rPr lang="nl-NL" dirty="0" err="1"/>
              <a:t>shape</a:t>
            </a:r>
            <a:r>
              <a:rPr lang="nl-NL" dirty="0"/>
              <a:t> files</a:t>
            </a:r>
          </a:p>
          <a:p>
            <a:pPr lvl="1"/>
            <a:r>
              <a:rPr lang="nl-NL" dirty="0" err="1"/>
              <a:t>Align</a:t>
            </a:r>
            <a:r>
              <a:rPr lang="nl-NL" dirty="0"/>
              <a:t> different </a:t>
            </a:r>
            <a:r>
              <a:rPr lang="nl-NL" dirty="0" err="1"/>
              <a:t>Coordinate</a:t>
            </a:r>
            <a:r>
              <a:rPr lang="nl-NL" dirty="0"/>
              <a:t> Reference Systems</a:t>
            </a:r>
          </a:p>
          <a:p>
            <a:pPr lvl="1"/>
            <a:r>
              <a:rPr lang="nl-NL" dirty="0" err="1"/>
              <a:t>Create</a:t>
            </a:r>
            <a:r>
              <a:rPr lang="nl-NL" dirty="0"/>
              <a:t> </a:t>
            </a:r>
            <a:r>
              <a:rPr lang="nl-NL" dirty="0" err="1"/>
              <a:t>geometry</a:t>
            </a:r>
            <a:r>
              <a:rPr lang="nl-NL" dirty="0"/>
              <a:t> points </a:t>
            </a:r>
          </a:p>
          <a:p>
            <a:pPr lvl="1"/>
            <a:r>
              <a:rPr lang="nl-NL" dirty="0"/>
              <a:t>Clipping data </a:t>
            </a:r>
            <a:r>
              <a:rPr lang="nl-NL" dirty="0" err="1"/>
              <a:t>based</a:t>
            </a:r>
            <a:r>
              <a:rPr lang="nl-NL" dirty="0"/>
              <a:t> on </a:t>
            </a:r>
            <a:r>
              <a:rPr lang="nl-NL" dirty="0" err="1"/>
              <a:t>shape</a:t>
            </a:r>
            <a:endParaRPr lang="nl-NL" dirty="0"/>
          </a:p>
          <a:p>
            <a:pPr lvl="1"/>
            <a:endParaRPr lang="nl-NL" dirty="0"/>
          </a:p>
          <a:p>
            <a:endParaRPr lang="en-US" dirty="0"/>
          </a:p>
        </p:txBody>
      </p:sp>
      <p:sp>
        <p:nvSpPr>
          <p:cNvPr id="13" name="Tijdelijke aanduiding voor voettekst 3">
            <a:extLst>
              <a:ext uri="{FF2B5EF4-FFF2-40B4-BE49-F238E27FC236}">
                <a16:creationId xmlns:a16="http://schemas.microsoft.com/office/drawing/2014/main" id="{6F43710F-6300-94BB-EE9D-BBDD1E755C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49"/>
            <a:ext cx="6633754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Arba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Minch University | Python training</a:t>
            </a:r>
          </a:p>
        </p:txBody>
      </p:sp>
    </p:spTree>
    <p:extLst>
      <p:ext uri="{BB962C8B-B14F-4D97-AF65-F5344CB8AC3E}">
        <p14:creationId xmlns:p14="http://schemas.microsoft.com/office/powerpoint/2010/main" val="4105116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F9EFD9-EA0D-87F4-0203-C71A7959B6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Geopandas</a:t>
            </a:r>
            <a:r>
              <a:rPr lang="nl-NL" dirty="0"/>
              <a:t> – </a:t>
            </a:r>
            <a:r>
              <a:rPr lang="nl-NL" dirty="0" err="1"/>
              <a:t>Conda</a:t>
            </a:r>
            <a:r>
              <a:rPr lang="nl-NL" dirty="0"/>
              <a:t> environment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37533E98-7C6C-D95D-BDE6-D0903ED75D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7AD5609-607D-4CD1-904A-8E2759BC51F4}" type="slidenum">
              <a:rPr kumimoji="0" lang="en-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NL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D9636CE5-3E39-4269-F788-767F16A768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515599" cy="4351338"/>
          </a:xfrm>
        </p:spPr>
        <p:txBody>
          <a:bodyPr/>
          <a:lstStyle/>
          <a:p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use</a:t>
            </a:r>
            <a:r>
              <a:rPr lang="nl-NL" dirty="0"/>
              <a:t> </a:t>
            </a:r>
            <a:r>
              <a:rPr lang="nl-NL" dirty="0" err="1"/>
              <a:t>Geopandas</a:t>
            </a:r>
            <a:r>
              <a:rPr lang="nl-NL" dirty="0"/>
              <a:t>, we need </a:t>
            </a:r>
            <a:r>
              <a:rPr lang="nl-NL" dirty="0" err="1"/>
              <a:t>to</a:t>
            </a:r>
            <a:r>
              <a:rPr lang="nl-NL" dirty="0"/>
              <a:t> work in </a:t>
            </a:r>
            <a:r>
              <a:rPr lang="nl-NL" dirty="0" err="1"/>
              <a:t>an</a:t>
            </a:r>
            <a:r>
              <a:rPr lang="nl-NL" dirty="0"/>
              <a:t> environment </a:t>
            </a:r>
            <a:r>
              <a:rPr lang="nl-NL" dirty="0" err="1"/>
              <a:t>that</a:t>
            </a:r>
            <a:r>
              <a:rPr lang="nl-NL" dirty="0"/>
              <a:t> </a:t>
            </a:r>
            <a:r>
              <a:rPr lang="nl-NL" dirty="0" err="1"/>
              <a:t>contains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package </a:t>
            </a:r>
            <a:r>
              <a:rPr lang="nl-NL" dirty="0" err="1"/>
              <a:t>Geopandas</a:t>
            </a:r>
            <a:endParaRPr lang="nl-NL" dirty="0"/>
          </a:p>
          <a:p>
            <a:r>
              <a:rPr lang="nl-NL" dirty="0" err="1"/>
              <a:t>Instead</a:t>
            </a:r>
            <a:r>
              <a:rPr lang="nl-NL" dirty="0"/>
              <a:t> of </a:t>
            </a:r>
            <a:r>
              <a:rPr lang="nl-NL" dirty="0" err="1"/>
              <a:t>just</a:t>
            </a:r>
            <a:r>
              <a:rPr lang="nl-NL" dirty="0"/>
              <a:t> opening Jupyter Notebook, we need </a:t>
            </a:r>
            <a:r>
              <a:rPr lang="nl-NL" dirty="0" err="1"/>
              <a:t>to</a:t>
            </a:r>
            <a:r>
              <a:rPr lang="nl-NL" dirty="0"/>
              <a:t> open </a:t>
            </a:r>
            <a:r>
              <a:rPr lang="nl-NL" dirty="0" err="1"/>
              <a:t>it</a:t>
            </a:r>
            <a:r>
              <a:rPr lang="nl-NL" dirty="0"/>
              <a:t> via </a:t>
            </a:r>
            <a:r>
              <a:rPr lang="nl-NL" dirty="0" err="1"/>
              <a:t>the</a:t>
            </a:r>
            <a:r>
              <a:rPr lang="nl-NL" dirty="0"/>
              <a:t> Anaconda prompt</a:t>
            </a:r>
          </a:p>
          <a:p>
            <a:r>
              <a:rPr lang="nl-NL" dirty="0"/>
              <a:t>In </a:t>
            </a:r>
            <a:r>
              <a:rPr lang="nl-NL" dirty="0" err="1"/>
              <a:t>the</a:t>
            </a:r>
            <a:r>
              <a:rPr lang="nl-NL" dirty="0"/>
              <a:t> Anaconda </a:t>
            </a:r>
            <a:r>
              <a:rPr lang="nl-NL" dirty="0" err="1"/>
              <a:t>promt</a:t>
            </a:r>
            <a:r>
              <a:rPr lang="nl-NL" dirty="0"/>
              <a:t>, type: </a:t>
            </a:r>
            <a:r>
              <a:rPr lang="nl-NL" b="1" dirty="0" err="1"/>
              <a:t>conda</a:t>
            </a:r>
            <a:r>
              <a:rPr lang="nl-NL" b="1" dirty="0"/>
              <a:t> </a:t>
            </a:r>
            <a:r>
              <a:rPr lang="nl-NL" b="1" dirty="0" err="1"/>
              <a:t>activate</a:t>
            </a:r>
            <a:r>
              <a:rPr lang="nl-NL" b="1" dirty="0"/>
              <a:t> </a:t>
            </a:r>
            <a:r>
              <a:rPr lang="nl-NL" b="1" dirty="0" err="1"/>
              <a:t>geo_env</a:t>
            </a:r>
            <a:endParaRPr lang="nl-NL" b="1" dirty="0"/>
          </a:p>
          <a:p>
            <a:pPr lvl="1"/>
            <a:r>
              <a:rPr lang="nl-NL" dirty="0"/>
              <a:t>For some, </a:t>
            </a:r>
            <a:r>
              <a:rPr lang="nl-NL" dirty="0" err="1"/>
              <a:t>the</a:t>
            </a:r>
            <a:r>
              <a:rPr lang="nl-NL" dirty="0"/>
              <a:t> environment name (</a:t>
            </a:r>
            <a:r>
              <a:rPr lang="nl-NL" dirty="0" err="1"/>
              <a:t>geo_env</a:t>
            </a:r>
            <a:r>
              <a:rPr lang="nl-NL" dirty="0"/>
              <a:t>) </a:t>
            </a:r>
            <a:r>
              <a:rPr lang="nl-NL" dirty="0" err="1"/>
              <a:t>may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different</a:t>
            </a:r>
          </a:p>
          <a:p>
            <a:r>
              <a:rPr lang="nl-NL" dirty="0" err="1"/>
              <a:t>Then</a:t>
            </a:r>
            <a:r>
              <a:rPr lang="nl-NL" dirty="0"/>
              <a:t> type: </a:t>
            </a:r>
            <a:r>
              <a:rPr lang="nl-NL" b="1" dirty="0" err="1"/>
              <a:t>jupyter</a:t>
            </a:r>
            <a:r>
              <a:rPr lang="nl-NL" b="1" dirty="0"/>
              <a:t>-notebook</a:t>
            </a:r>
          </a:p>
          <a:p>
            <a:r>
              <a:rPr lang="nl-NL" dirty="0"/>
              <a:t>Now Jupyter Notebook </a:t>
            </a:r>
            <a:r>
              <a:rPr lang="nl-NL" dirty="0" err="1"/>
              <a:t>will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</a:t>
            </a:r>
            <a:r>
              <a:rPr lang="nl-NL" dirty="0" err="1"/>
              <a:t>opened</a:t>
            </a:r>
            <a:r>
              <a:rPr lang="nl-NL" dirty="0"/>
              <a:t> in </a:t>
            </a:r>
            <a:r>
              <a:rPr lang="nl-NL" dirty="0" err="1"/>
              <a:t>the</a:t>
            </a:r>
            <a:r>
              <a:rPr lang="nl-NL" dirty="0"/>
              <a:t> correct environment</a:t>
            </a:r>
          </a:p>
          <a:p>
            <a:endParaRPr lang="en-US" dirty="0"/>
          </a:p>
        </p:txBody>
      </p:sp>
      <p:sp>
        <p:nvSpPr>
          <p:cNvPr id="13" name="Tijdelijke aanduiding voor voettekst 3">
            <a:extLst>
              <a:ext uri="{FF2B5EF4-FFF2-40B4-BE49-F238E27FC236}">
                <a16:creationId xmlns:a16="http://schemas.microsoft.com/office/drawing/2014/main" id="{6F43710F-6300-94BB-EE9D-BBDD1E755C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49"/>
            <a:ext cx="6633754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Arba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Minch University | Python training</a:t>
            </a:r>
          </a:p>
        </p:txBody>
      </p:sp>
    </p:spTree>
    <p:extLst>
      <p:ext uri="{BB962C8B-B14F-4D97-AF65-F5344CB8AC3E}">
        <p14:creationId xmlns:p14="http://schemas.microsoft.com/office/powerpoint/2010/main" val="2271087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F9EFD9-EA0D-87F4-0203-C71A7959B6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Geopandas</a:t>
            </a:r>
            <a:r>
              <a:rPr lang="nl-NL" dirty="0"/>
              <a:t> – </a:t>
            </a:r>
            <a:r>
              <a:rPr lang="nl-NL" dirty="0" err="1"/>
              <a:t>Loading</a:t>
            </a:r>
            <a:r>
              <a:rPr lang="nl-NL" dirty="0"/>
              <a:t> </a:t>
            </a:r>
            <a:r>
              <a:rPr lang="nl-NL" dirty="0" err="1"/>
              <a:t>shape</a:t>
            </a:r>
            <a:r>
              <a:rPr lang="nl-NL" dirty="0"/>
              <a:t> files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37533E98-7C6C-D95D-BDE6-D0903ED75D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7AD5609-607D-4CD1-904A-8E2759BC51F4}" type="slidenum">
              <a:rPr kumimoji="0" lang="en-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NL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D9636CE5-3E39-4269-F788-767F16A768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515599" cy="435133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Loading a shapefile can be done using the function </a:t>
            </a:r>
            <a:r>
              <a:rPr lang="en-US" dirty="0" err="1"/>
              <a:t>gpd.read_file</a:t>
            </a:r>
            <a:r>
              <a:rPr lang="en-US" dirty="0"/>
              <a:t>()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This will create a </a:t>
            </a:r>
            <a:r>
              <a:rPr lang="en-US" dirty="0" err="1"/>
              <a:t>GeoDataFrame</a:t>
            </a:r>
            <a:endParaRPr lang="en-US" dirty="0"/>
          </a:p>
          <a:p>
            <a:pPr lvl="1"/>
            <a:r>
              <a:rPr lang="en-US" dirty="0"/>
              <a:t>The difference between a normal </a:t>
            </a:r>
            <a:r>
              <a:rPr lang="en-US" dirty="0" err="1"/>
              <a:t>DataFrame</a:t>
            </a:r>
            <a:r>
              <a:rPr lang="en-US" dirty="0"/>
              <a:t> and a </a:t>
            </a:r>
            <a:r>
              <a:rPr lang="en-US" dirty="0" err="1"/>
              <a:t>GeoDataFrame</a:t>
            </a:r>
            <a:r>
              <a:rPr lang="en-US" dirty="0"/>
              <a:t> is that the latter contains a column with geometry data</a:t>
            </a:r>
            <a:endParaRPr lang="nl-NL" dirty="0"/>
          </a:p>
        </p:txBody>
      </p:sp>
      <p:sp>
        <p:nvSpPr>
          <p:cNvPr id="13" name="Tijdelijke aanduiding voor voettekst 3">
            <a:extLst>
              <a:ext uri="{FF2B5EF4-FFF2-40B4-BE49-F238E27FC236}">
                <a16:creationId xmlns:a16="http://schemas.microsoft.com/office/drawing/2014/main" id="{6F43710F-6300-94BB-EE9D-BBDD1E755C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49"/>
            <a:ext cx="6633754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Arba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Minch University | Python training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A85A063C-209D-3B80-15D4-94DC1E397A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8074" y="1870074"/>
            <a:ext cx="4587298" cy="826283"/>
          </a:xfrm>
          <a:prstGeom prst="rect">
            <a:avLst/>
          </a:prstGeom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B9055191-B285-2A4C-136D-C9D48A2E50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8074" y="3429000"/>
            <a:ext cx="7298827" cy="826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525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F9EFD9-EA0D-87F4-0203-C71A7959B6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Geopandas</a:t>
            </a:r>
            <a:r>
              <a:rPr lang="nl-NL" dirty="0"/>
              <a:t> – </a:t>
            </a:r>
            <a:r>
              <a:rPr lang="nl-NL" dirty="0" err="1"/>
              <a:t>Loading</a:t>
            </a:r>
            <a:r>
              <a:rPr lang="nl-NL" dirty="0"/>
              <a:t> </a:t>
            </a:r>
            <a:r>
              <a:rPr lang="nl-NL" dirty="0" err="1"/>
              <a:t>shape</a:t>
            </a:r>
            <a:r>
              <a:rPr lang="nl-NL" dirty="0"/>
              <a:t> files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37533E98-7C6C-D95D-BDE6-D0903ED75D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7AD5609-607D-4CD1-904A-8E2759BC51F4}" type="slidenum">
              <a:rPr kumimoji="0" lang="en-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NL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D9636CE5-3E39-4269-F788-767F16A768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515599" cy="4351338"/>
          </a:xfrm>
        </p:spPr>
        <p:txBody>
          <a:bodyPr/>
          <a:lstStyle/>
          <a:p>
            <a:pPr marL="0" indent="0">
              <a:buNone/>
            </a:pPr>
            <a:endParaRPr lang="nl-NL" dirty="0"/>
          </a:p>
        </p:txBody>
      </p:sp>
      <p:sp>
        <p:nvSpPr>
          <p:cNvPr id="13" name="Tijdelijke aanduiding voor voettekst 3">
            <a:extLst>
              <a:ext uri="{FF2B5EF4-FFF2-40B4-BE49-F238E27FC236}">
                <a16:creationId xmlns:a16="http://schemas.microsoft.com/office/drawing/2014/main" id="{6F43710F-6300-94BB-EE9D-BBDD1E755C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49"/>
            <a:ext cx="6633754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Arba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Minch University | Python training</a:t>
            </a:r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9A931C03-C2B3-2F84-D889-E79AE62E36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831" y="1879050"/>
            <a:ext cx="11304333" cy="4088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814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BBEC5559-2CD9-E302-C3F3-B09086E27D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4253" y="2366871"/>
            <a:ext cx="5044983" cy="4386941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6F9EFD9-EA0D-87F4-0203-C71A7959B6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Geopandas</a:t>
            </a:r>
            <a:r>
              <a:rPr lang="nl-NL" dirty="0"/>
              <a:t> – </a:t>
            </a:r>
            <a:r>
              <a:rPr lang="nl-NL" dirty="0" err="1"/>
              <a:t>Plotting</a:t>
            </a:r>
            <a:r>
              <a:rPr lang="nl-NL" dirty="0"/>
              <a:t> </a:t>
            </a:r>
            <a:r>
              <a:rPr lang="nl-NL" dirty="0" err="1"/>
              <a:t>shape</a:t>
            </a:r>
            <a:r>
              <a:rPr lang="nl-NL" dirty="0"/>
              <a:t> files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37533E98-7C6C-D95D-BDE6-D0903ED75D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7AD5609-607D-4CD1-904A-8E2759BC51F4}" type="slidenum">
              <a:rPr kumimoji="0" lang="en-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NL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D9636CE5-3E39-4269-F788-767F16A768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515599" cy="4351338"/>
          </a:xfrm>
        </p:spPr>
        <p:txBody>
          <a:bodyPr/>
          <a:lstStyle/>
          <a:p>
            <a:r>
              <a:rPr lang="nl-NL" dirty="0" err="1"/>
              <a:t>Once</a:t>
            </a:r>
            <a:r>
              <a:rPr lang="nl-NL" dirty="0"/>
              <a:t> you have </a:t>
            </a:r>
            <a:r>
              <a:rPr lang="nl-NL" dirty="0" err="1"/>
              <a:t>loaded</a:t>
            </a:r>
            <a:r>
              <a:rPr lang="nl-NL" dirty="0"/>
              <a:t> a </a:t>
            </a:r>
            <a:r>
              <a:rPr lang="nl-NL" dirty="0" err="1"/>
              <a:t>shapefile</a:t>
            </a:r>
            <a:r>
              <a:rPr lang="nl-NL" dirty="0"/>
              <a:t>, you can </a:t>
            </a:r>
            <a:r>
              <a:rPr lang="nl-NL" dirty="0" err="1"/>
              <a:t>easily</a:t>
            </a:r>
            <a:r>
              <a:rPr lang="nl-NL" dirty="0"/>
              <a:t> plot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shapes</a:t>
            </a:r>
            <a:endParaRPr lang="nl-NL" dirty="0"/>
          </a:p>
          <a:p>
            <a:pPr lvl="1"/>
            <a:r>
              <a:rPr lang="nl-NL" dirty="0"/>
              <a:t>Using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function</a:t>
            </a:r>
            <a:r>
              <a:rPr lang="nl-NL" dirty="0"/>
              <a:t> .plot() on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variable</a:t>
            </a:r>
            <a:endParaRPr lang="nl-NL" dirty="0"/>
          </a:p>
          <a:p>
            <a:endParaRPr lang="nl-NL" dirty="0"/>
          </a:p>
        </p:txBody>
      </p:sp>
      <p:sp>
        <p:nvSpPr>
          <p:cNvPr id="13" name="Tijdelijke aanduiding voor voettekst 3">
            <a:extLst>
              <a:ext uri="{FF2B5EF4-FFF2-40B4-BE49-F238E27FC236}">
                <a16:creationId xmlns:a16="http://schemas.microsoft.com/office/drawing/2014/main" id="{6F43710F-6300-94BB-EE9D-BBDD1E755C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49"/>
            <a:ext cx="6633754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Arba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Minch University | Python training</a:t>
            </a:r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E05AF06A-4FB8-2E55-6A71-ACBC96B237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273" y="3098274"/>
            <a:ext cx="6767682" cy="1113298"/>
          </a:xfrm>
          <a:prstGeom prst="rect">
            <a:avLst/>
          </a:prstGeom>
        </p:spPr>
      </p:pic>
      <p:pic>
        <p:nvPicPr>
          <p:cNvPr id="10" name="Afbeelding 9">
            <a:extLst>
              <a:ext uri="{FF2B5EF4-FFF2-40B4-BE49-F238E27FC236}">
                <a16:creationId xmlns:a16="http://schemas.microsoft.com/office/drawing/2014/main" id="{6DDBB2B6-CD49-7F2F-4FBF-EDF47004C5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4253" y="2558766"/>
            <a:ext cx="5044983" cy="4195046"/>
          </a:xfrm>
          <a:prstGeom prst="rect">
            <a:avLst/>
          </a:prstGeom>
        </p:spPr>
      </p:pic>
      <p:pic>
        <p:nvPicPr>
          <p:cNvPr id="12" name="Afbeelding 11">
            <a:extLst>
              <a:ext uri="{FF2B5EF4-FFF2-40B4-BE49-F238E27FC236}">
                <a16:creationId xmlns:a16="http://schemas.microsoft.com/office/drawing/2014/main" id="{1AF2156D-1739-080F-E13A-F18103E2ED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5273" y="4656289"/>
            <a:ext cx="6362926" cy="1113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189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F9EFD9-EA0D-87F4-0203-C71A7959B6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Geopandas</a:t>
            </a:r>
            <a:r>
              <a:rPr lang="nl-NL" dirty="0"/>
              <a:t> – </a:t>
            </a:r>
            <a:r>
              <a:rPr lang="nl-NL" dirty="0" err="1"/>
              <a:t>Coordinates</a:t>
            </a:r>
            <a:endParaRPr lang="nl-NL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37533E98-7C6C-D95D-BDE6-D0903ED75D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7AD5609-607D-4CD1-904A-8E2759BC51F4}" type="slidenum">
              <a:rPr kumimoji="0" lang="en-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NL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D9636CE5-3E39-4269-F788-767F16A768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515599" cy="4351338"/>
          </a:xfrm>
        </p:spPr>
        <p:txBody>
          <a:bodyPr/>
          <a:lstStyle/>
          <a:p>
            <a:r>
              <a:rPr lang="nl-NL" dirty="0" err="1"/>
              <a:t>When</a:t>
            </a:r>
            <a:r>
              <a:rPr lang="nl-NL" dirty="0"/>
              <a:t> </a:t>
            </a:r>
            <a:r>
              <a:rPr lang="nl-NL" dirty="0" err="1"/>
              <a:t>working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different </a:t>
            </a:r>
            <a:r>
              <a:rPr lang="nl-NL" dirty="0" err="1"/>
              <a:t>shape</a:t>
            </a:r>
            <a:r>
              <a:rPr lang="nl-NL" dirty="0"/>
              <a:t> files, make </a:t>
            </a:r>
            <a:r>
              <a:rPr lang="nl-NL" dirty="0" err="1"/>
              <a:t>sure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coordinate</a:t>
            </a:r>
            <a:r>
              <a:rPr lang="nl-NL" dirty="0"/>
              <a:t> </a:t>
            </a:r>
            <a:r>
              <a:rPr lang="nl-NL" dirty="0" err="1"/>
              <a:t>reference</a:t>
            </a:r>
            <a:r>
              <a:rPr lang="nl-NL" dirty="0"/>
              <a:t> system (CRS) is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same</a:t>
            </a:r>
            <a:endParaRPr lang="nl-NL" dirty="0"/>
          </a:p>
          <a:p>
            <a:pPr lvl="1"/>
            <a:endParaRPr lang="nl-NL" dirty="0"/>
          </a:p>
          <a:p>
            <a:pPr lvl="1"/>
            <a:r>
              <a:rPr lang="nl-NL" dirty="0" err="1"/>
              <a:t>Checking</a:t>
            </a:r>
            <a:r>
              <a:rPr lang="nl-NL" dirty="0"/>
              <a:t> CRS</a:t>
            </a:r>
          </a:p>
          <a:p>
            <a:pPr lvl="1"/>
            <a:endParaRPr lang="nl-NL" dirty="0"/>
          </a:p>
          <a:p>
            <a:pPr lvl="1"/>
            <a:r>
              <a:rPr lang="nl-NL" dirty="0" err="1"/>
              <a:t>Changing</a:t>
            </a:r>
            <a:r>
              <a:rPr lang="nl-NL" dirty="0"/>
              <a:t> CRS</a:t>
            </a:r>
          </a:p>
          <a:p>
            <a:endParaRPr lang="nl-NL" sz="1400" dirty="0"/>
          </a:p>
          <a:p>
            <a:r>
              <a:rPr lang="nl-NL" dirty="0" err="1"/>
              <a:t>There</a:t>
            </a:r>
            <a:r>
              <a:rPr lang="nl-NL" dirty="0"/>
              <a:t> is also a </a:t>
            </a:r>
            <a:r>
              <a:rPr lang="nl-NL" dirty="0" err="1"/>
              <a:t>function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create</a:t>
            </a:r>
            <a:r>
              <a:rPr lang="nl-NL" dirty="0"/>
              <a:t> </a:t>
            </a:r>
            <a:r>
              <a:rPr lang="nl-NL" dirty="0" err="1"/>
              <a:t>geographical</a:t>
            </a:r>
            <a:r>
              <a:rPr lang="nl-NL" dirty="0"/>
              <a:t> points from longitude and latitude</a:t>
            </a:r>
          </a:p>
        </p:txBody>
      </p:sp>
      <p:sp>
        <p:nvSpPr>
          <p:cNvPr id="13" name="Tijdelijke aanduiding voor voettekst 3">
            <a:extLst>
              <a:ext uri="{FF2B5EF4-FFF2-40B4-BE49-F238E27FC236}">
                <a16:creationId xmlns:a16="http://schemas.microsoft.com/office/drawing/2014/main" id="{6F43710F-6300-94BB-EE9D-BBDD1E755C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49"/>
            <a:ext cx="6633754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Arba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Minch University | Python training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83E65031-9F8E-FB38-43D1-C14B8049A6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5077" y="2910577"/>
            <a:ext cx="2598645" cy="662997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1B7EBBD2-0E57-23B3-676D-EE24B4B84D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4136415" y="3728141"/>
            <a:ext cx="5616427" cy="655377"/>
          </a:xfrm>
          <a:prstGeom prst="rect">
            <a:avLst/>
          </a:prstGeom>
        </p:spPr>
      </p:pic>
      <p:pic>
        <p:nvPicPr>
          <p:cNvPr id="14" name="Afbeelding 13">
            <a:extLst>
              <a:ext uri="{FF2B5EF4-FFF2-40B4-BE49-F238E27FC236}">
                <a16:creationId xmlns:a16="http://schemas.microsoft.com/office/drawing/2014/main" id="{0A0B7E82-0B6F-900F-D07A-2D8ED0D05BE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0414"/>
          <a:stretch/>
        </p:blipFill>
        <p:spPr>
          <a:xfrm>
            <a:off x="6793143" y="2913750"/>
            <a:ext cx="2959699" cy="662997"/>
          </a:xfrm>
          <a:prstGeom prst="rect">
            <a:avLst/>
          </a:prstGeom>
        </p:spPr>
      </p:pic>
      <p:pic>
        <p:nvPicPr>
          <p:cNvPr id="17" name="Afbeelding 16">
            <a:extLst>
              <a:ext uri="{FF2B5EF4-FFF2-40B4-BE49-F238E27FC236}">
                <a16:creationId xmlns:a16="http://schemas.microsoft.com/office/drawing/2014/main" id="{8AD24487-F3E3-3DE6-9553-2B321B3DCD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1739" y="5404103"/>
            <a:ext cx="8748518" cy="662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930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F9EFD9-EA0D-87F4-0203-C71A7959B6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Geopandas</a:t>
            </a:r>
            <a:r>
              <a:rPr lang="nl-NL" dirty="0"/>
              <a:t> – Clipping data </a:t>
            </a:r>
            <a:r>
              <a:rPr lang="nl-NL" dirty="0" err="1"/>
              <a:t>based</a:t>
            </a:r>
            <a:r>
              <a:rPr lang="nl-NL" dirty="0"/>
              <a:t> on </a:t>
            </a:r>
            <a:r>
              <a:rPr lang="nl-NL" dirty="0" err="1"/>
              <a:t>shape</a:t>
            </a:r>
            <a:r>
              <a:rPr lang="nl-NL" dirty="0"/>
              <a:t> 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37533E98-7C6C-D95D-BDE6-D0903ED75D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7AD5609-607D-4CD1-904A-8E2759BC51F4}" type="slidenum">
              <a:rPr kumimoji="0" lang="en-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NL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D9636CE5-3E39-4269-F788-767F16A768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515599" cy="4351338"/>
          </a:xfrm>
        </p:spPr>
        <p:txBody>
          <a:bodyPr/>
          <a:lstStyle/>
          <a:p>
            <a:r>
              <a:rPr lang="nl-NL" dirty="0" err="1"/>
              <a:t>Until</a:t>
            </a:r>
            <a:r>
              <a:rPr lang="nl-NL" dirty="0"/>
              <a:t> now, </a:t>
            </a:r>
            <a:r>
              <a:rPr lang="nl-NL" dirty="0" err="1"/>
              <a:t>when</a:t>
            </a:r>
            <a:r>
              <a:rPr lang="nl-NL" dirty="0"/>
              <a:t> we </a:t>
            </a:r>
            <a:r>
              <a:rPr lang="nl-NL" dirty="0" err="1"/>
              <a:t>wanted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select </a:t>
            </a:r>
            <a:r>
              <a:rPr lang="nl-NL" dirty="0" err="1"/>
              <a:t>temperature</a:t>
            </a:r>
            <a:r>
              <a:rPr lang="nl-NL" dirty="0"/>
              <a:t> data </a:t>
            </a:r>
            <a:r>
              <a:rPr lang="nl-NL" dirty="0" err="1"/>
              <a:t>for</a:t>
            </a:r>
            <a:r>
              <a:rPr lang="nl-NL" dirty="0"/>
              <a:t> a </a:t>
            </a:r>
            <a:r>
              <a:rPr lang="nl-NL" dirty="0" err="1"/>
              <a:t>region</a:t>
            </a:r>
            <a:r>
              <a:rPr lang="nl-NL" dirty="0"/>
              <a:t>, we used latitude and longitude </a:t>
            </a:r>
            <a:r>
              <a:rPr lang="nl-NL" dirty="0" err="1"/>
              <a:t>boundaries</a:t>
            </a:r>
            <a:endParaRPr lang="nl-NL" dirty="0"/>
          </a:p>
          <a:p>
            <a:r>
              <a:rPr lang="nl-NL" dirty="0" err="1"/>
              <a:t>However</a:t>
            </a:r>
            <a:r>
              <a:rPr lang="nl-NL" dirty="0"/>
              <a:t>, </a:t>
            </a:r>
            <a:r>
              <a:rPr lang="nl-NL" dirty="0" err="1"/>
              <a:t>this</a:t>
            </a:r>
            <a:r>
              <a:rPr lang="nl-NL" dirty="0"/>
              <a:t> </a:t>
            </a:r>
            <a:r>
              <a:rPr lang="nl-NL" dirty="0" err="1"/>
              <a:t>leaves</a:t>
            </a:r>
            <a:r>
              <a:rPr lang="nl-NL" dirty="0"/>
              <a:t> </a:t>
            </a:r>
            <a:r>
              <a:rPr lang="nl-NL" dirty="0" err="1"/>
              <a:t>us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too</a:t>
            </a:r>
            <a:r>
              <a:rPr lang="nl-NL" dirty="0"/>
              <a:t> much data</a:t>
            </a:r>
          </a:p>
        </p:txBody>
      </p:sp>
      <p:sp>
        <p:nvSpPr>
          <p:cNvPr id="13" name="Tijdelijke aanduiding voor voettekst 3">
            <a:extLst>
              <a:ext uri="{FF2B5EF4-FFF2-40B4-BE49-F238E27FC236}">
                <a16:creationId xmlns:a16="http://schemas.microsoft.com/office/drawing/2014/main" id="{6F43710F-6300-94BB-EE9D-BBDD1E755C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49"/>
            <a:ext cx="6633754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Arba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Minch University | Python training</a:t>
            </a:r>
          </a:p>
        </p:txBody>
      </p:sp>
      <p:grpSp>
        <p:nvGrpSpPr>
          <p:cNvPr id="16" name="Groep 15">
            <a:extLst>
              <a:ext uri="{FF2B5EF4-FFF2-40B4-BE49-F238E27FC236}">
                <a16:creationId xmlns:a16="http://schemas.microsoft.com/office/drawing/2014/main" id="{B2BC2429-69CC-9FF9-156C-FD7D5233299F}"/>
              </a:ext>
            </a:extLst>
          </p:cNvPr>
          <p:cNvGrpSpPr/>
          <p:nvPr/>
        </p:nvGrpSpPr>
        <p:grpSpPr>
          <a:xfrm>
            <a:off x="838199" y="3283823"/>
            <a:ext cx="10515599" cy="3574177"/>
            <a:chOff x="838199" y="3283823"/>
            <a:chExt cx="10515599" cy="3574177"/>
          </a:xfrm>
        </p:grpSpPr>
        <p:pic>
          <p:nvPicPr>
            <p:cNvPr id="7" name="Afbeelding 6">
              <a:extLst>
                <a:ext uri="{FF2B5EF4-FFF2-40B4-BE49-F238E27FC236}">
                  <a16:creationId xmlns:a16="http://schemas.microsoft.com/office/drawing/2014/main" id="{84883283-A82F-8592-1A61-2DA652CDE6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8199" y="3283823"/>
              <a:ext cx="4521048" cy="3574177"/>
            </a:xfrm>
            <a:prstGeom prst="rect">
              <a:avLst/>
            </a:prstGeom>
          </p:spPr>
        </p:pic>
        <p:pic>
          <p:nvPicPr>
            <p:cNvPr id="10" name="Afbeelding 9">
              <a:extLst>
                <a:ext uri="{FF2B5EF4-FFF2-40B4-BE49-F238E27FC236}">
                  <a16:creationId xmlns:a16="http://schemas.microsoft.com/office/drawing/2014/main" id="{D1164F2E-1405-3410-6038-C24A6AF089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32750" y="3337093"/>
              <a:ext cx="4521048" cy="3520907"/>
            </a:xfrm>
            <a:prstGeom prst="rect">
              <a:avLst/>
            </a:prstGeom>
          </p:spPr>
        </p:pic>
        <p:cxnSp>
          <p:nvCxnSpPr>
            <p:cNvPr id="12" name="Rechte verbindingslijn met pijl 11">
              <a:extLst>
                <a:ext uri="{FF2B5EF4-FFF2-40B4-BE49-F238E27FC236}">
                  <a16:creationId xmlns:a16="http://schemas.microsoft.com/office/drawing/2014/main" id="{6355968A-FE4D-DA57-5DA6-D53045F8D55E}"/>
                </a:ext>
              </a:extLst>
            </p:cNvPr>
            <p:cNvCxnSpPr>
              <a:cxnSpLocks/>
            </p:cNvCxnSpPr>
            <p:nvPr/>
          </p:nvCxnSpPr>
          <p:spPr>
            <a:xfrm>
              <a:off x="5701005" y="4926563"/>
              <a:ext cx="817798" cy="0"/>
            </a:xfrm>
            <a:prstGeom prst="straightConnector1">
              <a:avLst/>
            </a:prstGeom>
            <a:ln w="3810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08032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F9EFD9-EA0D-87F4-0203-C71A7959B6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Contents 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F0DAD2D-BE1C-B3E7-2652-A377322501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Contour plot</a:t>
            </a:r>
          </a:p>
          <a:p>
            <a:r>
              <a:rPr lang="nl-NL" dirty="0" err="1"/>
              <a:t>Plotting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image</a:t>
            </a:r>
          </a:p>
          <a:p>
            <a:r>
              <a:rPr lang="nl-NL" dirty="0" err="1"/>
              <a:t>Plotting</a:t>
            </a:r>
            <a:r>
              <a:rPr lang="nl-NL" dirty="0"/>
              <a:t> points on a map</a:t>
            </a:r>
          </a:p>
          <a:p>
            <a:r>
              <a:rPr lang="nl-NL" dirty="0" err="1"/>
              <a:t>Geopandas</a:t>
            </a:r>
            <a:endParaRPr lang="nl-NL" dirty="0"/>
          </a:p>
          <a:p>
            <a:pPr lvl="1"/>
            <a:r>
              <a:rPr lang="nl-NL" dirty="0" err="1"/>
              <a:t>Loading</a:t>
            </a:r>
            <a:r>
              <a:rPr lang="nl-NL" dirty="0"/>
              <a:t> and </a:t>
            </a:r>
            <a:r>
              <a:rPr lang="nl-NL" dirty="0" err="1"/>
              <a:t>plotting</a:t>
            </a:r>
            <a:r>
              <a:rPr lang="nl-NL" dirty="0"/>
              <a:t> </a:t>
            </a:r>
            <a:r>
              <a:rPr lang="nl-NL" dirty="0" err="1"/>
              <a:t>shape</a:t>
            </a:r>
            <a:r>
              <a:rPr lang="nl-NL" dirty="0"/>
              <a:t> files</a:t>
            </a:r>
          </a:p>
          <a:p>
            <a:pPr lvl="1"/>
            <a:r>
              <a:rPr lang="nl-NL" dirty="0" err="1"/>
              <a:t>Coordinates</a:t>
            </a:r>
            <a:endParaRPr lang="nl-NL" dirty="0"/>
          </a:p>
          <a:p>
            <a:pPr lvl="1"/>
            <a:r>
              <a:rPr lang="nl-NL" dirty="0"/>
              <a:t>Clip data </a:t>
            </a:r>
            <a:r>
              <a:rPr lang="nl-NL" dirty="0" err="1"/>
              <a:t>based</a:t>
            </a:r>
            <a:r>
              <a:rPr lang="nl-NL" dirty="0"/>
              <a:t> on </a:t>
            </a:r>
            <a:r>
              <a:rPr lang="nl-NL" dirty="0" err="1"/>
              <a:t>shape</a:t>
            </a:r>
            <a:r>
              <a:rPr lang="nl-NL" dirty="0"/>
              <a:t> </a:t>
            </a:r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8538CB96-CDB2-87EA-5E76-8198CEFF90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Arba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Minch University | Python training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37533E98-7C6C-D95D-BDE6-D0903ED75D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7AD5609-607D-4CD1-904A-8E2759BC51F4}" type="slidenum">
              <a:rPr kumimoji="0" lang="en-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NL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444545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F9EFD9-EA0D-87F4-0203-C71A7959B6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Geopandas</a:t>
            </a:r>
            <a:r>
              <a:rPr lang="nl-NL" dirty="0"/>
              <a:t> – Clipping data </a:t>
            </a:r>
            <a:r>
              <a:rPr lang="nl-NL" dirty="0" err="1"/>
              <a:t>based</a:t>
            </a:r>
            <a:r>
              <a:rPr lang="nl-NL" dirty="0"/>
              <a:t> on </a:t>
            </a:r>
            <a:r>
              <a:rPr lang="nl-NL" dirty="0" err="1"/>
              <a:t>shape</a:t>
            </a:r>
            <a:r>
              <a:rPr lang="nl-NL" dirty="0"/>
              <a:t> 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37533E98-7C6C-D95D-BDE6-D0903ED75D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7AD5609-607D-4CD1-904A-8E2759BC51F4}" type="slidenum">
              <a:rPr kumimoji="0" lang="en-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NL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D9636CE5-3E39-4269-F788-767F16A768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515599" cy="4351338"/>
          </a:xfrm>
        </p:spPr>
        <p:txBody>
          <a:bodyPr/>
          <a:lstStyle/>
          <a:p>
            <a:r>
              <a:rPr lang="nl-NL" dirty="0"/>
              <a:t>What we want: </a:t>
            </a:r>
            <a:r>
              <a:rPr lang="nl-NL" dirty="0" err="1"/>
              <a:t>only</a:t>
            </a:r>
            <a:r>
              <a:rPr lang="nl-NL" dirty="0"/>
              <a:t> get </a:t>
            </a:r>
            <a:r>
              <a:rPr lang="nl-NL" dirty="0" err="1"/>
              <a:t>the</a:t>
            </a:r>
            <a:r>
              <a:rPr lang="nl-NL" dirty="0"/>
              <a:t> data </a:t>
            </a:r>
            <a:r>
              <a:rPr lang="nl-NL" dirty="0" err="1"/>
              <a:t>within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shape</a:t>
            </a:r>
            <a:r>
              <a:rPr lang="nl-NL" dirty="0"/>
              <a:t> of Ethiopia</a:t>
            </a:r>
          </a:p>
          <a:p>
            <a:r>
              <a:rPr lang="nl-NL" dirty="0"/>
              <a:t>We can </a:t>
            </a:r>
            <a:r>
              <a:rPr lang="nl-NL" dirty="0" err="1"/>
              <a:t>use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function</a:t>
            </a:r>
            <a:r>
              <a:rPr lang="nl-NL" dirty="0"/>
              <a:t> .clip(data, </a:t>
            </a:r>
            <a:r>
              <a:rPr lang="nl-NL" dirty="0" err="1"/>
              <a:t>mask</a:t>
            </a:r>
            <a:r>
              <a:rPr lang="nl-NL" dirty="0"/>
              <a:t>) </a:t>
            </a:r>
            <a:r>
              <a:rPr lang="nl-NL" dirty="0" err="1"/>
              <a:t>to</a:t>
            </a:r>
            <a:r>
              <a:rPr lang="nl-NL" dirty="0"/>
              <a:t> select </a:t>
            </a:r>
            <a:r>
              <a:rPr lang="nl-NL" dirty="0" err="1"/>
              <a:t>this</a:t>
            </a:r>
            <a:r>
              <a:rPr lang="nl-NL" dirty="0"/>
              <a:t> data</a:t>
            </a:r>
          </a:p>
          <a:p>
            <a:pPr lvl="1"/>
            <a:r>
              <a:rPr lang="nl-NL" dirty="0"/>
              <a:t>data – </a:t>
            </a:r>
            <a:r>
              <a:rPr lang="nl-NL" dirty="0" err="1"/>
              <a:t>the</a:t>
            </a:r>
            <a:r>
              <a:rPr lang="nl-NL" dirty="0"/>
              <a:t> dataset </a:t>
            </a:r>
            <a:r>
              <a:rPr lang="nl-NL" dirty="0" err="1"/>
              <a:t>to</a:t>
            </a:r>
            <a:r>
              <a:rPr lang="nl-NL" dirty="0"/>
              <a:t> select from</a:t>
            </a:r>
          </a:p>
          <a:p>
            <a:pPr lvl="1"/>
            <a:r>
              <a:rPr lang="nl-NL" dirty="0" err="1"/>
              <a:t>mask</a:t>
            </a:r>
            <a:r>
              <a:rPr lang="nl-NL" dirty="0"/>
              <a:t> –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shape</a:t>
            </a:r>
            <a:r>
              <a:rPr lang="nl-NL" dirty="0"/>
              <a:t>(s)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use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selection</a:t>
            </a:r>
            <a:endParaRPr lang="nl-NL" dirty="0"/>
          </a:p>
          <a:p>
            <a:r>
              <a:rPr lang="nl-NL" dirty="0"/>
              <a:t>The </a:t>
            </a:r>
            <a:r>
              <a:rPr lang="nl-NL" dirty="0" err="1"/>
              <a:t>NetCDF</a:t>
            </a:r>
            <a:r>
              <a:rPr lang="nl-NL" dirty="0"/>
              <a:t> data must </a:t>
            </a:r>
            <a:r>
              <a:rPr lang="nl-NL" dirty="0" err="1"/>
              <a:t>be</a:t>
            </a:r>
            <a:r>
              <a:rPr lang="nl-NL" dirty="0"/>
              <a:t> </a:t>
            </a:r>
            <a:r>
              <a:rPr lang="nl-NL" dirty="0" err="1"/>
              <a:t>transformed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a </a:t>
            </a:r>
            <a:r>
              <a:rPr lang="nl-NL" dirty="0" err="1"/>
              <a:t>GeoDataFrame</a:t>
            </a:r>
            <a:endParaRPr lang="nl-NL" dirty="0"/>
          </a:p>
          <a:p>
            <a:endParaRPr lang="nl-NL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0EA11E20-28D4-6081-2D1A-22E20A7A60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3681" y="4142825"/>
            <a:ext cx="9845893" cy="998307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E72C9906-2270-A281-B06D-49E423F1C6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3681" y="5320519"/>
            <a:ext cx="9309113" cy="1317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990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F9EFD9-EA0D-87F4-0203-C71A7959B6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Geopandas</a:t>
            </a:r>
            <a:r>
              <a:rPr lang="nl-NL" dirty="0"/>
              <a:t> – Clipping data </a:t>
            </a:r>
            <a:r>
              <a:rPr lang="nl-NL" dirty="0" err="1"/>
              <a:t>based</a:t>
            </a:r>
            <a:r>
              <a:rPr lang="nl-NL" dirty="0"/>
              <a:t> on </a:t>
            </a:r>
            <a:r>
              <a:rPr lang="nl-NL" dirty="0" err="1"/>
              <a:t>shape</a:t>
            </a:r>
            <a:r>
              <a:rPr lang="nl-NL" dirty="0"/>
              <a:t> 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37533E98-7C6C-D95D-BDE6-D0903ED75D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7AD5609-607D-4CD1-904A-8E2759BC51F4}" type="slidenum">
              <a:rPr kumimoji="0" lang="en-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NL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D9636CE5-3E39-4269-F788-767F16A768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515599" cy="4351338"/>
          </a:xfrm>
        </p:spPr>
        <p:txBody>
          <a:bodyPr/>
          <a:lstStyle/>
          <a:p>
            <a:endParaRPr lang="nl-NL" dirty="0"/>
          </a:p>
        </p:txBody>
      </p:sp>
      <p:pic>
        <p:nvPicPr>
          <p:cNvPr id="14" name="Afbeelding 13">
            <a:extLst>
              <a:ext uri="{FF2B5EF4-FFF2-40B4-BE49-F238E27FC236}">
                <a16:creationId xmlns:a16="http://schemas.microsoft.com/office/drawing/2014/main" id="{9FFBFA0F-18EB-E1B5-8F79-13CC280D31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6707" y="1806728"/>
            <a:ext cx="6578586" cy="5051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0027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DE1591-EE9A-4CD1-814D-9B07C747A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Plotting on a map – Summary 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AEBBC7-EF81-44E0-BA5D-B4E75460A3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47849"/>
            <a:ext cx="10515600" cy="4351338"/>
          </a:xfrm>
        </p:spPr>
        <p:txBody>
          <a:bodyPr>
            <a:normAutofit/>
          </a:bodyPr>
          <a:lstStyle/>
          <a:p>
            <a:r>
              <a:rPr lang="nl-NL" dirty="0"/>
              <a:t>Multiple options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plotting</a:t>
            </a:r>
            <a:r>
              <a:rPr lang="nl-NL" dirty="0"/>
              <a:t> a contour</a:t>
            </a:r>
          </a:p>
          <a:p>
            <a:r>
              <a:rPr lang="nl-NL" dirty="0" err="1"/>
              <a:t>Plotting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image</a:t>
            </a:r>
          </a:p>
          <a:p>
            <a:r>
              <a:rPr lang="nl-NL" dirty="0" err="1"/>
              <a:t>Plotting</a:t>
            </a:r>
            <a:r>
              <a:rPr lang="nl-NL" dirty="0"/>
              <a:t> points on a map</a:t>
            </a:r>
          </a:p>
          <a:p>
            <a:r>
              <a:rPr lang="nl-NL" dirty="0" err="1"/>
              <a:t>Geopandas</a:t>
            </a:r>
            <a:endParaRPr lang="nl-NL" dirty="0"/>
          </a:p>
          <a:p>
            <a:pPr lvl="1"/>
            <a:r>
              <a:rPr lang="nl-NL" dirty="0" err="1"/>
              <a:t>Loading</a:t>
            </a:r>
            <a:r>
              <a:rPr lang="nl-NL" dirty="0"/>
              <a:t> and </a:t>
            </a:r>
            <a:r>
              <a:rPr lang="nl-NL" dirty="0" err="1"/>
              <a:t>plotting</a:t>
            </a:r>
            <a:r>
              <a:rPr lang="nl-NL" dirty="0"/>
              <a:t> </a:t>
            </a:r>
            <a:r>
              <a:rPr lang="nl-NL" dirty="0" err="1"/>
              <a:t>shape</a:t>
            </a:r>
            <a:r>
              <a:rPr lang="nl-NL" dirty="0"/>
              <a:t> files</a:t>
            </a:r>
          </a:p>
          <a:p>
            <a:pPr lvl="1"/>
            <a:r>
              <a:rPr lang="nl-NL" dirty="0"/>
              <a:t>Clipping data </a:t>
            </a:r>
            <a:r>
              <a:rPr lang="nl-NL" dirty="0" err="1"/>
              <a:t>based</a:t>
            </a:r>
            <a:r>
              <a:rPr lang="nl-NL" dirty="0"/>
              <a:t> on a </a:t>
            </a:r>
            <a:r>
              <a:rPr lang="nl-NL" dirty="0" err="1"/>
              <a:t>shape</a:t>
            </a:r>
            <a:endParaRPr lang="nl-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5D4DA8-DF21-43D8-AB7A-61CFA6D738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nl-NL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7AD5609-607D-4CD1-904A-8E2759BC51F4}" type="slidenum">
              <a:rPr lang="en-NL" smtClean="0"/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NL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E0654FF5-CB52-5C85-CB85-41A2C4E64DE1}"/>
              </a:ext>
            </a:extLst>
          </p:cNvPr>
          <p:cNvSpPr txBox="1">
            <a:spLocks/>
          </p:cNvSpPr>
          <p:nvPr/>
        </p:nvSpPr>
        <p:spPr>
          <a:xfrm>
            <a:off x="838200" y="6356349"/>
            <a:ext cx="66337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nl-NL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defRPr/>
            </a:pPr>
            <a:r>
              <a:rPr lang="en-US" b="1">
                <a:solidFill>
                  <a:srgbClr val="44546A"/>
                </a:solidFill>
                <a:latin typeface="Calibri" panose="020F0502020204030204"/>
              </a:rPr>
              <a:t>Arba Minch University | Python training</a:t>
            </a:r>
            <a:endParaRPr lang="en-US" b="1" dirty="0">
              <a:solidFill>
                <a:srgbClr val="44546A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809059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19E23F-F0F6-BFD0-3DCB-CD1C5D790B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547689"/>
            <a:ext cx="9144000" cy="1006474"/>
          </a:xfrm>
        </p:spPr>
        <p:txBody>
          <a:bodyPr/>
          <a:lstStyle/>
          <a:p>
            <a:r>
              <a:rPr lang="nl-NL" dirty="0" err="1"/>
              <a:t>Good</a:t>
            </a:r>
            <a:r>
              <a:rPr lang="nl-NL" dirty="0"/>
              <a:t> </a:t>
            </a:r>
            <a:r>
              <a:rPr lang="nl-NL" dirty="0" err="1"/>
              <a:t>luck</a:t>
            </a:r>
            <a:r>
              <a:rPr lang="nl-NL" dirty="0"/>
              <a:t>!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0367FB31-5E9E-9AC1-6EC2-534DCBA40F5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502CB25C-9BE1-5531-3CEC-C99EB4ED75E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b="1" dirty="0" err="1"/>
              <a:t>Arba</a:t>
            </a:r>
            <a:r>
              <a:rPr lang="en-US" b="1" dirty="0"/>
              <a:t> Minch University | Python training</a:t>
            </a:r>
          </a:p>
        </p:txBody>
      </p:sp>
      <p:pic>
        <p:nvPicPr>
          <p:cNvPr id="5" name="Picture 2" descr="How Often You Should Work Out According to Experts – Cleveland Clinic">
            <a:extLst>
              <a:ext uri="{FF2B5EF4-FFF2-40B4-BE49-F238E27FC236}">
                <a16:creationId xmlns:a16="http://schemas.microsoft.com/office/drawing/2014/main" id="{C8C85A0D-CDE5-1712-B9C1-72D9576247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7571" y="1937389"/>
            <a:ext cx="5876858" cy="3869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86562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F9EFD9-EA0D-87F4-0203-C71A7959B6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Contour plot 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F0DAD2D-BE1C-B3E7-2652-A377322501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package </a:t>
            </a:r>
            <a:r>
              <a:rPr lang="nl-NL" dirty="0" err="1"/>
              <a:t>matplotlib</a:t>
            </a:r>
            <a:r>
              <a:rPr lang="nl-NL" dirty="0"/>
              <a:t> we can plot contour </a:t>
            </a:r>
            <a:r>
              <a:rPr lang="nl-NL" dirty="0" err="1"/>
              <a:t>maps</a:t>
            </a:r>
            <a:endParaRPr lang="nl-NL" dirty="0"/>
          </a:p>
          <a:p>
            <a:r>
              <a:rPr lang="nl-NL" dirty="0"/>
              <a:t>We </a:t>
            </a:r>
            <a:r>
              <a:rPr lang="nl-NL" dirty="0" err="1"/>
              <a:t>will</a:t>
            </a:r>
            <a:r>
              <a:rPr lang="nl-NL" dirty="0"/>
              <a:t> look at </a:t>
            </a:r>
            <a:r>
              <a:rPr lang="nl-NL" dirty="0" err="1"/>
              <a:t>three</a:t>
            </a:r>
            <a:r>
              <a:rPr lang="nl-NL" dirty="0"/>
              <a:t> options:</a:t>
            </a:r>
          </a:p>
          <a:p>
            <a:pPr lvl="1"/>
            <a:r>
              <a:rPr lang="nl-NL" dirty="0" err="1"/>
              <a:t>Normal</a:t>
            </a:r>
            <a:r>
              <a:rPr lang="nl-NL" dirty="0"/>
              <a:t> contour plot</a:t>
            </a:r>
          </a:p>
          <a:p>
            <a:pPr lvl="1"/>
            <a:r>
              <a:rPr lang="nl-NL" dirty="0" err="1"/>
              <a:t>Labelled</a:t>
            </a:r>
            <a:r>
              <a:rPr lang="nl-NL" dirty="0"/>
              <a:t> contour plot</a:t>
            </a:r>
          </a:p>
          <a:p>
            <a:pPr lvl="1"/>
            <a:r>
              <a:rPr lang="nl-NL" dirty="0" err="1"/>
              <a:t>Filled</a:t>
            </a:r>
            <a:r>
              <a:rPr lang="nl-NL" dirty="0"/>
              <a:t> contour plot</a:t>
            </a:r>
          </a:p>
          <a:p>
            <a:r>
              <a:rPr lang="nl-NL" dirty="0"/>
              <a:t>The contour plot </a:t>
            </a:r>
            <a:r>
              <a:rPr lang="nl-NL" dirty="0" err="1"/>
              <a:t>function</a:t>
            </a:r>
            <a:r>
              <a:rPr lang="nl-NL" dirty="0"/>
              <a:t> takes at </a:t>
            </a:r>
            <a:r>
              <a:rPr lang="nl-NL" dirty="0" err="1"/>
              <a:t>least</a:t>
            </a:r>
            <a:r>
              <a:rPr lang="nl-NL" dirty="0"/>
              <a:t> </a:t>
            </a:r>
            <a:r>
              <a:rPr lang="nl-NL" dirty="0" err="1"/>
              <a:t>three</a:t>
            </a:r>
            <a:r>
              <a:rPr lang="nl-NL" dirty="0"/>
              <a:t> </a:t>
            </a:r>
            <a:r>
              <a:rPr lang="nl-NL" dirty="0" err="1"/>
              <a:t>inputs</a:t>
            </a:r>
            <a:r>
              <a:rPr lang="nl-NL" dirty="0"/>
              <a:t>: </a:t>
            </a:r>
            <a:r>
              <a:rPr lang="nl-NL" dirty="0" err="1"/>
              <a:t>lon</a:t>
            </a:r>
            <a:r>
              <a:rPr lang="nl-NL" dirty="0"/>
              <a:t>, lat, data</a:t>
            </a:r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8538CB96-CDB2-87EA-5E76-8198CEFF90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Arba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Minch University | Python training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37533E98-7C6C-D95D-BDE6-D0903ED75D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7AD5609-607D-4CD1-904A-8E2759BC51F4}" type="slidenum">
              <a:rPr kumimoji="0" lang="en-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NL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1863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F9EFD9-EA0D-87F4-0203-C71A7959B6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Contour plot 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F0DAD2D-BE1C-B3E7-2652-A377322501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37533E98-7C6C-D95D-BDE6-D0903ED75D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7AD5609-607D-4CD1-904A-8E2759BC51F4}" type="slidenum">
              <a:rPr kumimoji="0" lang="en-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NL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2666D85E-0982-8620-B591-13DA879547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7779" y="1754011"/>
            <a:ext cx="6796441" cy="5100737"/>
          </a:xfrm>
          <a:prstGeom prst="rect">
            <a:avLst/>
          </a:prstGeom>
        </p:spPr>
      </p:pic>
      <p:pic>
        <p:nvPicPr>
          <p:cNvPr id="10" name="Afbeelding 9">
            <a:extLst>
              <a:ext uri="{FF2B5EF4-FFF2-40B4-BE49-F238E27FC236}">
                <a16:creationId xmlns:a16="http://schemas.microsoft.com/office/drawing/2014/main" id="{9B1A8ADA-462C-131A-6D34-FB91895DF9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9241" y="365125"/>
            <a:ext cx="6464559" cy="1158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99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F9EFD9-EA0D-87F4-0203-C71A7959B6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Contour plot 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F0DAD2D-BE1C-B3E7-2652-A377322501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37533E98-7C6C-D95D-BDE6-D0903ED75D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7AD5609-607D-4CD1-904A-8E2759BC51F4}" type="slidenum">
              <a:rPr kumimoji="0" lang="en-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NL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4FE7D13F-A676-EA14-E723-8EE8DF301E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7405" y="45207"/>
            <a:ext cx="6636395" cy="1641336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56265AA1-10DD-52C2-9669-E5A6B79C81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6711" y="1775756"/>
            <a:ext cx="6778577" cy="5082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969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F9EFD9-EA0D-87F4-0203-C71A7959B6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Contour plot 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F0DAD2D-BE1C-B3E7-2652-A377322501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37533E98-7C6C-D95D-BDE6-D0903ED75D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7AD5609-607D-4CD1-904A-8E2759BC51F4}" type="slidenum">
              <a:rPr kumimoji="0" lang="en-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NL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7B06A0D5-9BF2-1B0A-C30C-380EAAE720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4049" y="276042"/>
            <a:ext cx="6949751" cy="1363189"/>
          </a:xfrm>
          <a:prstGeom prst="rect">
            <a:avLst/>
          </a:prstGeom>
        </p:spPr>
      </p:pic>
      <p:pic>
        <p:nvPicPr>
          <p:cNvPr id="12" name="Afbeelding 11">
            <a:extLst>
              <a:ext uri="{FF2B5EF4-FFF2-40B4-BE49-F238E27FC236}">
                <a16:creationId xmlns:a16="http://schemas.microsoft.com/office/drawing/2014/main" id="{7A4A4AAB-E778-CE9F-76AA-DE1E5E1933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5262" y="1728314"/>
            <a:ext cx="7221475" cy="5129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724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F9EFD9-EA0D-87F4-0203-C71A7959B6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Plotting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image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F0DAD2D-BE1C-B3E7-2652-A377322501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Python is </a:t>
            </a:r>
            <a:r>
              <a:rPr lang="nl-NL" dirty="0" err="1"/>
              <a:t>able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plot </a:t>
            </a:r>
            <a:r>
              <a:rPr lang="nl-NL" dirty="0" err="1"/>
              <a:t>an</a:t>
            </a:r>
            <a:r>
              <a:rPr lang="nl-NL" dirty="0"/>
              <a:t> image of map</a:t>
            </a:r>
          </a:p>
          <a:p>
            <a:r>
              <a:rPr lang="nl-NL" dirty="0"/>
              <a:t>This takes </a:t>
            </a:r>
            <a:r>
              <a:rPr lang="nl-NL" dirty="0" err="1"/>
              <a:t>two</a:t>
            </a:r>
            <a:r>
              <a:rPr lang="nl-NL" dirty="0"/>
              <a:t> steps:</a:t>
            </a:r>
          </a:p>
          <a:p>
            <a:pPr marL="971550" lvl="1" indent="-514350">
              <a:buFont typeface="+mj-lt"/>
              <a:buAutoNum type="arabicPeriod"/>
            </a:pPr>
            <a:r>
              <a:rPr lang="nl-NL" dirty="0"/>
              <a:t>Reading </a:t>
            </a:r>
            <a:r>
              <a:rPr lang="nl-NL" dirty="0" err="1"/>
              <a:t>the</a:t>
            </a:r>
            <a:r>
              <a:rPr lang="nl-NL" dirty="0"/>
              <a:t> image</a:t>
            </a:r>
          </a:p>
          <a:p>
            <a:pPr marL="1428750" lvl="2" indent="-514350">
              <a:buFont typeface="+mj-lt"/>
              <a:buAutoNum type="arabicPeriod"/>
            </a:pPr>
            <a:endParaRPr lang="nl-NL" sz="1200" dirty="0"/>
          </a:p>
          <a:p>
            <a:pPr marL="1428750" lvl="2" indent="-514350">
              <a:buFont typeface="+mj-lt"/>
              <a:buAutoNum type="arabicPeriod"/>
            </a:pPr>
            <a:endParaRPr lang="nl-NL" sz="1200" dirty="0"/>
          </a:p>
          <a:p>
            <a:pPr marL="914400" lvl="2" indent="0">
              <a:buNone/>
            </a:pPr>
            <a:endParaRPr lang="nl-NL" sz="2400" dirty="0"/>
          </a:p>
          <a:p>
            <a:pPr marL="971550" lvl="1" indent="-514350">
              <a:buFont typeface="+mj-lt"/>
              <a:buAutoNum type="arabicPeriod"/>
            </a:pPr>
            <a:r>
              <a:rPr lang="nl-NL" dirty="0" err="1"/>
              <a:t>Showing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image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37533E98-7C6C-D95D-BDE6-D0903ED75D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7AD5609-607D-4CD1-904A-8E2759BC51F4}" type="slidenum">
              <a:rPr kumimoji="0" lang="en-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NL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FFFCB9BF-F942-C3A7-4A2C-2F644E87DD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0750" y="3256643"/>
            <a:ext cx="5585944" cy="662997"/>
          </a:xfrm>
          <a:prstGeom prst="rect">
            <a:avLst/>
          </a:prstGeom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66A9C3FA-9372-11BA-75E9-06306A3335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0750" y="4562485"/>
            <a:ext cx="8573243" cy="640135"/>
          </a:xfrm>
          <a:prstGeom prst="rect">
            <a:avLst/>
          </a:prstGeom>
        </p:spPr>
      </p:pic>
      <p:sp>
        <p:nvSpPr>
          <p:cNvPr id="13" name="Tijdelijke aanduiding voor voettekst 3">
            <a:extLst>
              <a:ext uri="{FF2B5EF4-FFF2-40B4-BE49-F238E27FC236}">
                <a16:creationId xmlns:a16="http://schemas.microsoft.com/office/drawing/2014/main" id="{09EED6A9-57B0-4D9A-8D46-2DD2ECCE0C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49"/>
            <a:ext cx="6633754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Arba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Minch University | Python training</a:t>
            </a:r>
          </a:p>
        </p:txBody>
      </p:sp>
    </p:spTree>
    <p:extLst>
      <p:ext uri="{BB962C8B-B14F-4D97-AF65-F5344CB8AC3E}">
        <p14:creationId xmlns:p14="http://schemas.microsoft.com/office/powerpoint/2010/main" val="2984845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Afbeelding 11">
            <a:extLst>
              <a:ext uri="{FF2B5EF4-FFF2-40B4-BE49-F238E27FC236}">
                <a16:creationId xmlns:a16="http://schemas.microsoft.com/office/drawing/2014/main" id="{C99B10BF-F882-4476-5439-60578D69B4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1196" y="1719078"/>
            <a:ext cx="6289608" cy="5151552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6F9EFD9-EA0D-87F4-0203-C71A7959B6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Plotting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image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37533E98-7C6C-D95D-BDE6-D0903ED75D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7AD5609-607D-4CD1-904A-8E2759BC51F4}" type="slidenum">
              <a:rPr kumimoji="0" lang="en-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NL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4117BEE6-F23A-B2DF-18CD-3CC5338519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1649" y="52246"/>
            <a:ext cx="5662151" cy="1638442"/>
          </a:xfrm>
          <a:prstGeom prst="rect">
            <a:avLst/>
          </a:prstGeom>
        </p:spPr>
      </p:pic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D90774F1-75CA-8A55-9980-14F82F9ED3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78897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F9EFD9-EA0D-87F4-0203-C71A7959B6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Plotting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image</a:t>
            </a:r>
          </a:p>
        </p:txBody>
      </p:sp>
      <p:pic>
        <p:nvPicPr>
          <p:cNvPr id="14" name="Tijdelijke aanduiding voor inhoud 13">
            <a:extLst>
              <a:ext uri="{FF2B5EF4-FFF2-40B4-BE49-F238E27FC236}">
                <a16:creationId xmlns:a16="http://schemas.microsoft.com/office/drawing/2014/main" id="{C75660D1-40B2-77F2-5D1A-214875C987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32478" y="802433"/>
            <a:ext cx="4521322" cy="688871"/>
          </a:xfrm>
        </p:spPr>
      </p:pic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37533E98-7C6C-D95D-BDE6-D0903ED75D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7AD5609-607D-4CD1-904A-8E2759BC51F4}" type="slidenum">
              <a:rPr kumimoji="0" lang="en-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NL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570189E7-2E7A-052A-1EDE-7E6133DC17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9742" y="1732649"/>
            <a:ext cx="6272516" cy="5125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992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AMU_Dingemanse" id="{32EF535F-04AA-4834-A595-0BBACAFD28E3}" vid="{66F7E239-68D9-41B7-83FC-C79895664A8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</TotalTime>
  <Words>636</Words>
  <Application>Microsoft Office PowerPoint</Application>
  <PresentationFormat>Breedbeeld</PresentationFormat>
  <Paragraphs>123</Paragraphs>
  <Slides>23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2</vt:i4>
      </vt:variant>
      <vt:variant>
        <vt:lpstr>Diatitels</vt:lpstr>
      </vt:variant>
      <vt:variant>
        <vt:i4>23</vt:i4>
      </vt:variant>
    </vt:vector>
  </HeadingPairs>
  <TitlesOfParts>
    <vt:vector size="28" baseType="lpstr">
      <vt:lpstr>Arial</vt:lpstr>
      <vt:lpstr>Calibri</vt:lpstr>
      <vt:lpstr>Calibri Light</vt:lpstr>
      <vt:lpstr>Kantoorthema</vt:lpstr>
      <vt:lpstr>Office Theme</vt:lpstr>
      <vt:lpstr>Module 5.2 Plotting on a Map</vt:lpstr>
      <vt:lpstr>Contents </vt:lpstr>
      <vt:lpstr>Contour plot </vt:lpstr>
      <vt:lpstr>Contour plot </vt:lpstr>
      <vt:lpstr>Contour plot </vt:lpstr>
      <vt:lpstr>Contour plot </vt:lpstr>
      <vt:lpstr>Plotting an image</vt:lpstr>
      <vt:lpstr>Plotting an image</vt:lpstr>
      <vt:lpstr>Plotting an image</vt:lpstr>
      <vt:lpstr>Plotting points on a map</vt:lpstr>
      <vt:lpstr>Plotting points on a map</vt:lpstr>
      <vt:lpstr>Plotting points on a map</vt:lpstr>
      <vt:lpstr>Geopandas</vt:lpstr>
      <vt:lpstr>Geopandas – Conda environment</vt:lpstr>
      <vt:lpstr>Geopandas – Loading shape files</vt:lpstr>
      <vt:lpstr>Geopandas – Loading shape files</vt:lpstr>
      <vt:lpstr>Geopandas – Plotting shape files</vt:lpstr>
      <vt:lpstr>Geopandas – Coordinates</vt:lpstr>
      <vt:lpstr>Geopandas – Clipping data based on shape </vt:lpstr>
      <vt:lpstr>Geopandas – Clipping data based on shape </vt:lpstr>
      <vt:lpstr>Geopandas – Clipping data based on shape </vt:lpstr>
      <vt:lpstr>Plotting on a map – Summary </vt:lpstr>
      <vt:lpstr>Good luck!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Module 5.2 Plotting on a Map</dc:title>
  <dc:creator>Nimrod de Wit</dc:creator>
  <cp:lastModifiedBy>Nimrod de Wit</cp:lastModifiedBy>
  <cp:revision>9</cp:revision>
  <dcterms:created xsi:type="dcterms:W3CDTF">2023-02-15T11:15:25Z</dcterms:created>
  <dcterms:modified xsi:type="dcterms:W3CDTF">2023-02-17T05:34:54Z</dcterms:modified>
</cp:coreProperties>
</file>